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7" r:id="rId2"/>
    <p:sldId id="272" r:id="rId3"/>
    <p:sldId id="284" r:id="rId4"/>
    <p:sldId id="290" r:id="rId5"/>
    <p:sldId id="291" r:id="rId6"/>
    <p:sldId id="287" r:id="rId7"/>
    <p:sldId id="292" r:id="rId8"/>
    <p:sldId id="293"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4C4C96"/>
    <a:srgbClr val="3F3F7D"/>
    <a:srgbClr val="5959AB"/>
    <a:srgbClr val="7676B9"/>
    <a:srgbClr val="6F72B7"/>
    <a:srgbClr val="CC3399"/>
    <a:srgbClr val="005AB4"/>
    <a:srgbClr val="990B92"/>
    <a:srgbClr val="003F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0" autoAdjust="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02DA9-E833-4FD2-A23F-27576F5B9366}"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F5D3D-3B8D-47C1-9D12-DAFCE7209319}" type="slidenum">
              <a:rPr lang="en-US" smtClean="0"/>
              <a:t>‹#›</a:t>
            </a:fld>
            <a:endParaRPr lang="en-US"/>
          </a:p>
        </p:txBody>
      </p:sp>
    </p:spTree>
    <p:extLst>
      <p:ext uri="{BB962C8B-B14F-4D97-AF65-F5344CB8AC3E}">
        <p14:creationId xmlns:p14="http://schemas.microsoft.com/office/powerpoint/2010/main" val="188132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2</a:t>
            </a:fld>
            <a:endParaRPr lang="en-US"/>
          </a:p>
        </p:txBody>
      </p:sp>
    </p:spTree>
    <p:extLst>
      <p:ext uri="{BB962C8B-B14F-4D97-AF65-F5344CB8AC3E}">
        <p14:creationId xmlns:p14="http://schemas.microsoft.com/office/powerpoint/2010/main" val="37788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3</a:t>
            </a:fld>
            <a:endParaRPr lang="en-US"/>
          </a:p>
        </p:txBody>
      </p:sp>
    </p:spTree>
    <p:extLst>
      <p:ext uri="{BB962C8B-B14F-4D97-AF65-F5344CB8AC3E}">
        <p14:creationId xmlns:p14="http://schemas.microsoft.com/office/powerpoint/2010/main" val="38344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4</a:t>
            </a:fld>
            <a:endParaRPr lang="en-US"/>
          </a:p>
        </p:txBody>
      </p:sp>
    </p:spTree>
    <p:extLst>
      <p:ext uri="{BB962C8B-B14F-4D97-AF65-F5344CB8AC3E}">
        <p14:creationId xmlns:p14="http://schemas.microsoft.com/office/powerpoint/2010/main" val="300221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370517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4184282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81594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58989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9243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48698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97B0B1-3960-4FFC-9920-137F63B099C4}" type="datetimeFigureOut">
              <a:rPr lang="en-US" smtClean="0"/>
              <a:t>8/22/2020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32318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97B0B1-3960-4FFC-9920-137F63B099C4}" type="datetimeFigureOut">
              <a:rPr lang="en-US" smtClean="0"/>
              <a:t>8/22/2020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30119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7B0B1-3960-4FFC-9920-137F63B099C4}" type="datetimeFigureOut">
              <a:rPr lang="en-US" smtClean="0"/>
              <a:t>8/22/2020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87874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6739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176956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7B0B1-3960-4FFC-9920-137F63B099C4}" type="datetimeFigureOut">
              <a:rPr lang="en-US" smtClean="0"/>
              <a:t>8/22/2020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37B68-4B52-41AC-BCAE-250F2AC0E901}" type="slidenum">
              <a:rPr lang="en-US" smtClean="0"/>
              <a:t>‹#›</a:t>
            </a:fld>
            <a:endParaRPr lang="en-US"/>
          </a:p>
        </p:txBody>
      </p:sp>
    </p:spTree>
    <p:extLst>
      <p:ext uri="{BB962C8B-B14F-4D97-AF65-F5344CB8AC3E}">
        <p14:creationId xmlns:p14="http://schemas.microsoft.com/office/powerpoint/2010/main" val="2967928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hyperlink" Target="mailto:shubham.rajput0369@gmail.com"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linkedin.com/in/shubhamrajput0369" TargetMode="External"/><Relationship Id="rId5" Type="http://schemas.openxmlformats.org/officeDocument/2006/relationships/image" Target="../media/image3.jpeg"/><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shubham.rajput0369@gmail.com" TargetMode="External"/><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hyperlink" Target="https://www.linkedin.com/in/shubhamrajput0369" TargetMode="Externa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mailto:shubham.rajput0369@gmail.com" TargetMode="External"/><Relationship Id="rId5" Type="http://schemas.openxmlformats.org/officeDocument/2006/relationships/image" Target="../media/image4.png"/><Relationship Id="rId10" Type="http://schemas.openxmlformats.org/officeDocument/2006/relationships/image" Target="../media/image7.jpg"/><Relationship Id="rId4" Type="http://schemas.openxmlformats.org/officeDocument/2006/relationships/hyperlink" Target="https://www.linkedin.com/in/shubhamrajput0369" TargetMode="External"/><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mailto:shubham.rajput0369@gmail.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png"/><Relationship Id="rId3" Type="http://schemas.openxmlformats.org/officeDocument/2006/relationships/hyperlink" Target="https://www.linkedin.com/in/shubhamrajput0369" TargetMode="External"/><Relationship Id="rId7" Type="http://schemas.openxmlformats.org/officeDocument/2006/relationships/image" Target="../media/image8.png"/><Relationship Id="rId12" Type="http://schemas.microsoft.com/office/2007/relationships/hdphoto" Target="../media/hdphoto5.wdp"/><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shubham.rajput0369@gmail.com" TargetMode="External"/><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9.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hyperlink" Target="mailto:shubham.rajput0369@gmail.com" TargetMode="External"/><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jpeg"/><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12"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jpg"/><Relationship Id="rId5" Type="http://schemas.openxmlformats.org/officeDocument/2006/relationships/hyperlink" Target="mailto:shubham.rajput0369@gmail.com" TargetMode="External"/><Relationship Id="rId10" Type="http://schemas.openxmlformats.org/officeDocument/2006/relationships/image" Target="../media/image15.jpg"/><Relationship Id="rId4" Type="http://schemas.openxmlformats.org/officeDocument/2006/relationships/image" Target="../media/image4.png"/><Relationship Id="rId9" Type="http://schemas.openxmlformats.org/officeDocument/2006/relationships/image" Target="../media/image14.jp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png"/><Relationship Id="rId3" Type="http://schemas.openxmlformats.org/officeDocument/2006/relationships/hyperlink" Target="https://www.linkedin.com/in/shubhamrajput0369" TargetMode="Externa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hyperlink" Target="mailto:shubham.rajput0369@gmail.com" TargetMode="External"/><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22.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600CC">
                <a:alpha val="93000"/>
              </a:srgbClr>
            </a:gs>
            <a:gs pos="100000">
              <a:srgbClr val="CC00CC"/>
            </a:gs>
            <a:gs pos="0">
              <a:srgbClr val="BDCEEA">
                <a:alpha val="30000"/>
              </a:srgbClr>
            </a:gs>
            <a:gs pos="0">
              <a:schemeClr val="accent1">
                <a:lumMod val="45000"/>
                <a:lumOff val="55000"/>
                <a:alpha val="30000"/>
              </a:schemeClr>
            </a:gs>
            <a:gs pos="0">
              <a:srgbClr val="CC00CC"/>
            </a:gs>
          </a:gsLst>
          <a:lin ang="162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 y="-1"/>
            <a:ext cx="12195202" cy="6858001"/>
          </a:xfrm>
          <a:prstGeom prst="rect">
            <a:avLst/>
          </a:prstGeom>
          <a:gradFill>
            <a:gsLst>
              <a:gs pos="0">
                <a:srgbClr val="6600CC">
                  <a:alpha val="70000"/>
                </a:srgbClr>
              </a:gs>
              <a:gs pos="100000">
                <a:schemeClr val="accent1">
                  <a:lumMod val="45000"/>
                  <a:lumOff val="55000"/>
                </a:schemeClr>
              </a:gs>
              <a:gs pos="0">
                <a:srgbClr val="BDCEEA">
                  <a:alpha val="30000"/>
                </a:srgbClr>
              </a:gs>
              <a:gs pos="0">
                <a:schemeClr val="accent1">
                  <a:lumMod val="45000"/>
                  <a:lumOff val="55000"/>
                  <a:alpha val="30000"/>
                </a:schemeClr>
              </a:gs>
              <a:gs pos="0">
                <a:schemeClr val="accent1">
                  <a:alpha val="30000"/>
                  <a:lumMod val="100000"/>
                </a:schemeClr>
              </a:gs>
            </a:gsLst>
            <a:lin ang="16200000" scaled="0"/>
          </a:gradFill>
        </p:spPr>
      </p:pic>
      <p:sp>
        <p:nvSpPr>
          <p:cNvPr id="3" name="Rectangle 2"/>
          <p:cNvSpPr/>
          <p:nvPr/>
        </p:nvSpPr>
        <p:spPr>
          <a:xfrm>
            <a:off x="0" y="0"/>
            <a:ext cx="12192000" cy="6857999"/>
          </a:xfrm>
          <a:prstGeom prst="rect">
            <a:avLst/>
          </a:prstGeom>
          <a:gradFill>
            <a:gsLst>
              <a:gs pos="0">
                <a:srgbClr val="CC00CC">
                  <a:alpha val="30000"/>
                </a:srgbClr>
              </a:gs>
              <a:gs pos="100000">
                <a:srgbClr val="ABC0E4">
                  <a:lumMod val="100000"/>
                  <a:alpha val="90000"/>
                </a:srgbClr>
              </a:gs>
              <a:gs pos="0">
                <a:srgbClr val="BDCEEA">
                  <a:alpha val="30000"/>
                </a:srgbClr>
              </a:gs>
              <a:gs pos="0">
                <a:schemeClr val="accent1">
                  <a:lumMod val="45000"/>
                  <a:lumOff val="55000"/>
                  <a:alpha val="30000"/>
                </a:schemeClr>
              </a:gs>
              <a:gs pos="49000">
                <a:srgbClr val="9966FF">
                  <a:alpha val="30000"/>
                </a:srgb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59692" y="1707368"/>
            <a:ext cx="6272612" cy="830997"/>
          </a:xfrm>
          <a:prstGeom prst="rect">
            <a:avLst/>
          </a:prstGeom>
          <a:noFill/>
        </p:spPr>
        <p:txBody>
          <a:bodyPr wrap="square" rtlCol="0">
            <a:spAutoFit/>
          </a:bodyPr>
          <a:lstStyle/>
          <a:p>
            <a:pPr algn="ctr"/>
            <a:r>
              <a:rPr lang="en-IN" sz="4800" spc="3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SHUBHAM RAJPUT</a:t>
            </a:r>
            <a:endPar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Box 4"/>
          <p:cNvSpPr txBox="1"/>
          <p:nvPr/>
        </p:nvSpPr>
        <p:spPr>
          <a:xfrm>
            <a:off x="2934052" y="2584531"/>
            <a:ext cx="6298252" cy="369332"/>
          </a:xfrm>
          <a:prstGeom prst="rect">
            <a:avLst/>
          </a:prstGeom>
          <a:noFill/>
        </p:spPr>
        <p:txBody>
          <a:bodyPr wrap="square" rtlCol="0">
            <a:spAutoFit/>
          </a:bodyPr>
          <a:lstStyle/>
          <a:p>
            <a:pPr algn="ctr"/>
            <a:r>
              <a:rPr lang="en-IN" spc="3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WEB DEVELOPER, JAVA DEVELOPER, DATA ANALYST</a:t>
            </a:r>
          </a:p>
        </p:txBody>
      </p:sp>
      <p:sp>
        <p:nvSpPr>
          <p:cNvPr id="8" name="Oval 7"/>
          <p:cNvSpPr/>
          <p:nvPr/>
        </p:nvSpPr>
        <p:spPr>
          <a:xfrm>
            <a:off x="5105400" y="3228975"/>
            <a:ext cx="2011241" cy="2114550"/>
          </a:xfrm>
          <a:prstGeom prst="ellipse">
            <a:avLst/>
          </a:prstGeom>
          <a: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648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1423"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38653" y="247611"/>
            <a:ext cx="1219200" cy="1266825"/>
          </a:xfrm>
          <a:prstGeom prst="ellipse">
            <a:avLst/>
          </a:prstGeom>
          <a: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flipV="1">
            <a:off x="129229" y="204255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26" name="TextBox 25">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Rectangle 32">
            <a:extLst>
              <a:ext uri="{FF2B5EF4-FFF2-40B4-BE49-F238E27FC236}">
                <a16:creationId xmlns="" xmlns:a16="http://schemas.microsoft.com/office/drawing/2014/main" id="{1885FA36-84E9-4BAA-AE37-CB6E7947C037}"/>
              </a:ext>
            </a:extLst>
          </p:cNvPr>
          <p:cNvSpPr/>
          <p:nvPr/>
        </p:nvSpPr>
        <p:spPr>
          <a:xfrm>
            <a:off x="2649543" y="620926"/>
            <a:ext cx="8918793" cy="461665"/>
          </a:xfrm>
          <a:prstGeom prst="rect">
            <a:avLst/>
          </a:prstGeom>
        </p:spPr>
        <p:txBody>
          <a:bodyPr wrap="square">
            <a:spAutoFit/>
          </a:bodyPr>
          <a:lstStyle/>
          <a:p>
            <a:pPr algn="just"/>
            <a:r>
              <a:rPr lang="en-IN" sz="2400" dirty="0" smtClean="0">
                <a:solidFill>
                  <a:schemeClr val="bg1">
                    <a:lumMod val="95000"/>
                  </a:schemeClr>
                </a:solidFill>
                <a:latin typeface="Open Sans" panose="020B0606030504020204"/>
                <a:ea typeface="Open Sans" panose="020B0606030504020204" pitchFamily="34" charset="0"/>
                <a:cs typeface="Open Sans" panose="020B0606030504020204" pitchFamily="34" charset="0"/>
              </a:rPr>
              <a:t>SHUBHAM BHAGWANSING RAJPUT</a:t>
            </a:r>
            <a:endParaRPr lang="en-IN" sz="2400" dirty="0">
              <a:solidFill>
                <a:schemeClr val="bg1">
                  <a:lumMod val="95000"/>
                </a:schemeClr>
              </a:solidFill>
              <a:latin typeface="Open Sans" panose="020B0606030504020204"/>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 xmlns:a16="http://schemas.microsoft.com/office/drawing/2014/main" id="{86DB4D3C-8440-4F6C-ABF5-03692C2D93F3}"/>
              </a:ext>
            </a:extLst>
          </p:cNvPr>
          <p:cNvSpPr/>
          <p:nvPr/>
        </p:nvSpPr>
        <p:spPr>
          <a:xfrm>
            <a:off x="2666692" y="981297"/>
            <a:ext cx="3589333" cy="276999"/>
          </a:xfrm>
          <a:prstGeom prst="rect">
            <a:avLst/>
          </a:prstGeom>
        </p:spPr>
        <p:txBody>
          <a:bodyPr wrap="square">
            <a:spAutoFit/>
          </a:bodyPr>
          <a:lstStyle/>
          <a:p>
            <a:r>
              <a:rPr lang="en-IN" sz="1200" i="1" dirty="0" smtClean="0">
                <a:solidFill>
                  <a:schemeClr val="bg1">
                    <a:lumMod val="95000"/>
                  </a:schemeClr>
                </a:solidFill>
              </a:rPr>
              <a:t>( Data Analyst, Web Developer, Java Developer )</a:t>
            </a:r>
            <a:endParaRPr lang="en-IN" sz="1200" i="1" dirty="0"/>
          </a:p>
        </p:txBody>
      </p:sp>
      <p:sp>
        <p:nvSpPr>
          <p:cNvPr id="35" name="TextBox 34">
            <a:extLst>
              <a:ext uri="{FF2B5EF4-FFF2-40B4-BE49-F238E27FC236}">
                <a16:creationId xmlns="" xmlns:a16="http://schemas.microsoft.com/office/drawing/2014/main" id="{FC964D19-28E6-47FB-80AB-099A78EAD75A}"/>
              </a:ext>
            </a:extLst>
          </p:cNvPr>
          <p:cNvSpPr txBox="1"/>
          <p:nvPr/>
        </p:nvSpPr>
        <p:spPr>
          <a:xfrm>
            <a:off x="5688015" y="2397229"/>
            <a:ext cx="3084508" cy="369332"/>
          </a:xfrm>
          <a:prstGeom prst="rect">
            <a:avLst/>
          </a:prstGeom>
          <a:noFill/>
        </p:spPr>
        <p:txBody>
          <a:bodyPr wrap="square" rtlCol="0">
            <a:spAutoFit/>
          </a:bodyPr>
          <a:lstStyle/>
          <a:p>
            <a:r>
              <a:rPr lang="en-IN" b="1" dirty="0" smtClean="0">
                <a:solidFill>
                  <a:schemeClr val="bg1">
                    <a:lumMod val="95000"/>
                  </a:schemeClr>
                </a:solidFill>
              </a:rPr>
              <a:t>PERMANENT ADDRESS</a:t>
            </a:r>
            <a:endParaRPr lang="en-IN" b="1" dirty="0">
              <a:solidFill>
                <a:schemeClr val="bg1">
                  <a:lumMod val="95000"/>
                </a:schemeClr>
              </a:solidFill>
            </a:endParaRPr>
          </a:p>
        </p:txBody>
      </p:sp>
      <p:sp>
        <p:nvSpPr>
          <p:cNvPr id="36" name="Rectangle 35">
            <a:extLst>
              <a:ext uri="{FF2B5EF4-FFF2-40B4-BE49-F238E27FC236}">
                <a16:creationId xmlns="" xmlns:a16="http://schemas.microsoft.com/office/drawing/2014/main" id="{D7A6CADD-C5DB-40C6-B63B-E2A900DC6A3B}"/>
              </a:ext>
            </a:extLst>
          </p:cNvPr>
          <p:cNvSpPr/>
          <p:nvPr/>
        </p:nvSpPr>
        <p:spPr>
          <a:xfrm>
            <a:off x="5691146" y="2739636"/>
            <a:ext cx="2741607" cy="523220"/>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rPr>
              <a:t>New </a:t>
            </a:r>
            <a:r>
              <a:rPr lang="en-IN" sz="1400" dirty="0" err="1" smtClean="0">
                <a:solidFill>
                  <a:schemeClr val="bg1">
                    <a:lumMod val="95000"/>
                  </a:schemeClr>
                </a:solidFill>
                <a:latin typeface="Open Sans" panose="020B0606030504020204" pitchFamily="34" charset="0"/>
              </a:rPr>
              <a:t>Samrat</a:t>
            </a:r>
            <a:r>
              <a:rPr lang="en-IN" sz="1400" dirty="0" smtClean="0">
                <a:solidFill>
                  <a:schemeClr val="bg1">
                    <a:lumMod val="95000"/>
                  </a:schemeClr>
                </a:solidFill>
                <a:latin typeface="Open Sans" panose="020B0606030504020204" pitchFamily="34" charset="0"/>
              </a:rPr>
              <a:t> Colony, Old </a:t>
            </a:r>
            <a:r>
              <a:rPr lang="en-IN" sz="1400" dirty="0" err="1" smtClean="0">
                <a:solidFill>
                  <a:schemeClr val="bg1">
                    <a:lumMod val="95000"/>
                  </a:schemeClr>
                </a:solidFill>
                <a:latin typeface="Open Sans" panose="020B0606030504020204" pitchFamily="34" charset="0"/>
              </a:rPr>
              <a:t>Mehrun</a:t>
            </a:r>
            <a:r>
              <a:rPr lang="en-IN" sz="1400" dirty="0" smtClean="0">
                <a:solidFill>
                  <a:schemeClr val="bg1">
                    <a:lumMod val="95000"/>
                  </a:schemeClr>
                </a:solidFill>
                <a:latin typeface="Open Sans" panose="020B0606030504020204" pitchFamily="34" charset="0"/>
              </a:rPr>
              <a:t> Road, Plot No. 71, </a:t>
            </a:r>
            <a:r>
              <a:rPr lang="en-IN" sz="1400" dirty="0" err="1" smtClean="0">
                <a:solidFill>
                  <a:schemeClr val="bg1">
                    <a:lumMod val="95000"/>
                  </a:schemeClr>
                </a:solidFill>
                <a:latin typeface="Open Sans" panose="020B0606030504020204" pitchFamily="34" charset="0"/>
              </a:rPr>
              <a:t>Jalgaon</a:t>
            </a:r>
            <a:r>
              <a:rPr lang="en-IN" sz="1400" dirty="0" smtClean="0">
                <a:solidFill>
                  <a:schemeClr val="bg1">
                    <a:lumMod val="95000"/>
                  </a:schemeClr>
                </a:solidFill>
                <a:latin typeface="Open Sans" panose="020B0606030504020204" pitchFamily="34" charset="0"/>
              </a:rPr>
              <a:t> - 425001</a:t>
            </a:r>
            <a:endParaRPr lang="en-IN" sz="1400" dirty="0"/>
          </a:p>
        </p:txBody>
      </p:sp>
      <p:sp>
        <p:nvSpPr>
          <p:cNvPr id="37" name="TextBox 36">
            <a:extLst>
              <a:ext uri="{FF2B5EF4-FFF2-40B4-BE49-F238E27FC236}">
                <a16:creationId xmlns="" xmlns:a16="http://schemas.microsoft.com/office/drawing/2014/main" id="{CB3146E7-E01B-42C0-88C9-DEBDEB76C4B8}"/>
              </a:ext>
            </a:extLst>
          </p:cNvPr>
          <p:cNvSpPr txBox="1"/>
          <p:nvPr/>
        </p:nvSpPr>
        <p:spPr>
          <a:xfrm>
            <a:off x="9775914" y="5633556"/>
            <a:ext cx="3084508" cy="369332"/>
          </a:xfrm>
          <a:prstGeom prst="rect">
            <a:avLst/>
          </a:prstGeom>
          <a:noFill/>
        </p:spPr>
        <p:txBody>
          <a:bodyPr wrap="square" rtlCol="0">
            <a:spAutoFit/>
          </a:bodyPr>
          <a:lstStyle/>
          <a:p>
            <a:r>
              <a:rPr lang="en-IN" b="1" dirty="0" smtClean="0">
                <a:solidFill>
                  <a:schemeClr val="bg1">
                    <a:lumMod val="95000"/>
                  </a:schemeClr>
                </a:solidFill>
              </a:rPr>
              <a:t>LANGUAGES</a:t>
            </a:r>
            <a:endParaRPr lang="en-IN" b="1" dirty="0">
              <a:solidFill>
                <a:schemeClr val="bg1">
                  <a:lumMod val="95000"/>
                </a:schemeClr>
              </a:solidFill>
            </a:endParaRPr>
          </a:p>
        </p:txBody>
      </p:sp>
      <p:sp>
        <p:nvSpPr>
          <p:cNvPr id="38" name="Rectangle 37">
            <a:extLst>
              <a:ext uri="{FF2B5EF4-FFF2-40B4-BE49-F238E27FC236}">
                <a16:creationId xmlns="" xmlns:a16="http://schemas.microsoft.com/office/drawing/2014/main" id="{16EBFEE6-FCAD-42E3-B3CA-3DB42233ED77}"/>
              </a:ext>
            </a:extLst>
          </p:cNvPr>
          <p:cNvSpPr/>
          <p:nvPr/>
        </p:nvSpPr>
        <p:spPr>
          <a:xfrm>
            <a:off x="9775914" y="5992014"/>
            <a:ext cx="1923027" cy="738664"/>
          </a:xfrm>
          <a:prstGeom prst="rect">
            <a:avLst/>
          </a:prstGeom>
        </p:spPr>
        <p:txBody>
          <a:bodyPr wrap="square">
            <a:spAutoFit/>
          </a:bodyPr>
          <a:lstStyle/>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English</a:t>
            </a:r>
          </a:p>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Hindi</a:t>
            </a:r>
          </a:p>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Marathi</a:t>
            </a:r>
            <a:endParaRPr lang="en-IN" sz="1400" dirty="0"/>
          </a:p>
        </p:txBody>
      </p:sp>
      <p:sp>
        <p:nvSpPr>
          <p:cNvPr id="39" name="TextBox 38">
            <a:extLst>
              <a:ext uri="{FF2B5EF4-FFF2-40B4-BE49-F238E27FC236}">
                <a16:creationId xmlns="" xmlns:a16="http://schemas.microsoft.com/office/drawing/2014/main" id="{D677BD38-4E87-499D-A650-2052C9C216C3}"/>
              </a:ext>
            </a:extLst>
          </p:cNvPr>
          <p:cNvSpPr txBox="1"/>
          <p:nvPr/>
        </p:nvSpPr>
        <p:spPr>
          <a:xfrm>
            <a:off x="5688015" y="5622682"/>
            <a:ext cx="3084508" cy="369332"/>
          </a:xfrm>
          <a:prstGeom prst="rect">
            <a:avLst/>
          </a:prstGeom>
          <a:noFill/>
        </p:spPr>
        <p:txBody>
          <a:bodyPr wrap="square" rtlCol="0">
            <a:spAutoFit/>
          </a:bodyPr>
          <a:lstStyle/>
          <a:p>
            <a:r>
              <a:rPr lang="en-IN" b="1" dirty="0" smtClean="0">
                <a:solidFill>
                  <a:schemeClr val="bg1">
                    <a:lumMod val="95000"/>
                  </a:schemeClr>
                </a:solidFill>
              </a:rPr>
              <a:t>EMAIL</a:t>
            </a:r>
            <a:endParaRPr lang="en-IN" b="1" dirty="0">
              <a:solidFill>
                <a:schemeClr val="bg1">
                  <a:lumMod val="95000"/>
                </a:schemeClr>
              </a:solidFill>
            </a:endParaRPr>
          </a:p>
        </p:txBody>
      </p:sp>
      <p:sp>
        <p:nvSpPr>
          <p:cNvPr id="40" name="Rectangle 39">
            <a:extLst>
              <a:ext uri="{FF2B5EF4-FFF2-40B4-BE49-F238E27FC236}">
                <a16:creationId xmlns="" xmlns:a16="http://schemas.microsoft.com/office/drawing/2014/main" id="{FCB1137F-8468-452E-859E-4BC3E6FAB5CC}"/>
              </a:ext>
            </a:extLst>
          </p:cNvPr>
          <p:cNvSpPr/>
          <p:nvPr/>
        </p:nvSpPr>
        <p:spPr>
          <a:xfrm>
            <a:off x="5697262" y="5971242"/>
            <a:ext cx="2741607" cy="30777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shubham.rajput0369@gmail.com</a:t>
            </a:r>
            <a:endParaRPr lang="en-IN" sz="1400" dirty="0"/>
          </a:p>
        </p:txBody>
      </p:sp>
      <p:sp>
        <p:nvSpPr>
          <p:cNvPr id="41" name="TextBox 40">
            <a:extLst>
              <a:ext uri="{FF2B5EF4-FFF2-40B4-BE49-F238E27FC236}">
                <a16:creationId xmlns="" xmlns:a16="http://schemas.microsoft.com/office/drawing/2014/main" id="{E92FA7E9-35B2-41A9-8279-B4C9759DCEB5}"/>
              </a:ext>
            </a:extLst>
          </p:cNvPr>
          <p:cNvSpPr txBox="1"/>
          <p:nvPr/>
        </p:nvSpPr>
        <p:spPr>
          <a:xfrm>
            <a:off x="9775914" y="2390892"/>
            <a:ext cx="3084508" cy="369332"/>
          </a:xfrm>
          <a:prstGeom prst="rect">
            <a:avLst/>
          </a:prstGeom>
          <a:noFill/>
        </p:spPr>
        <p:txBody>
          <a:bodyPr wrap="square" rtlCol="0">
            <a:spAutoFit/>
          </a:bodyPr>
          <a:lstStyle/>
          <a:p>
            <a:r>
              <a:rPr lang="en-IN" b="1" dirty="0">
                <a:solidFill>
                  <a:schemeClr val="bg1">
                    <a:lumMod val="95000"/>
                  </a:schemeClr>
                </a:solidFill>
              </a:rPr>
              <a:t>HOBBIES</a:t>
            </a:r>
          </a:p>
        </p:txBody>
      </p:sp>
      <p:sp>
        <p:nvSpPr>
          <p:cNvPr id="42" name="Rectangle 41">
            <a:extLst>
              <a:ext uri="{FF2B5EF4-FFF2-40B4-BE49-F238E27FC236}">
                <a16:creationId xmlns="" xmlns:a16="http://schemas.microsoft.com/office/drawing/2014/main" id="{BADC1A4E-6D86-4913-90D2-74DAAEC4BBC9}"/>
              </a:ext>
            </a:extLst>
          </p:cNvPr>
          <p:cNvSpPr/>
          <p:nvPr/>
        </p:nvSpPr>
        <p:spPr>
          <a:xfrm>
            <a:off x="9775913" y="2739636"/>
            <a:ext cx="2741607" cy="95410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Technical Writing</a:t>
            </a:r>
          </a:p>
          <a:p>
            <a:pPr marL="285750" indent="-285750" algn="just">
              <a:buFontTx/>
              <a:buChar char="-"/>
            </a:pPr>
            <a:r>
              <a:rPr lang="en-IN" sz="1400" dirty="0" smtClean="0">
                <a:solidFill>
                  <a:schemeClr val="bg1">
                    <a:lumMod val="95000"/>
                  </a:schemeClr>
                </a:solidFill>
                <a:latin typeface="Open Sans" panose="020B0606030504020204" pitchFamily="34" charset="0"/>
              </a:rPr>
              <a:t>Singing</a:t>
            </a:r>
          </a:p>
          <a:p>
            <a:pPr marL="285750" indent="-285750" algn="just">
              <a:buFontTx/>
              <a:buChar char="-"/>
            </a:pPr>
            <a:r>
              <a:rPr lang="en-IN" sz="1400" dirty="0" smtClean="0">
                <a:solidFill>
                  <a:schemeClr val="bg1">
                    <a:lumMod val="95000"/>
                  </a:schemeClr>
                </a:solidFill>
                <a:latin typeface="Open Sans" panose="020B0606030504020204" pitchFamily="34" charset="0"/>
              </a:rPr>
              <a:t>Playing Guitar</a:t>
            </a:r>
          </a:p>
          <a:p>
            <a:pPr marL="285750" indent="-285750" algn="just">
              <a:buFontTx/>
              <a:buChar char="-"/>
            </a:pPr>
            <a:endParaRPr lang="en-IN" sz="1400" dirty="0"/>
          </a:p>
        </p:txBody>
      </p:sp>
      <p:sp>
        <p:nvSpPr>
          <p:cNvPr id="43" name="TextBox 42">
            <a:extLst>
              <a:ext uri="{FF2B5EF4-FFF2-40B4-BE49-F238E27FC236}">
                <a16:creationId xmlns="" xmlns:a16="http://schemas.microsoft.com/office/drawing/2014/main" id="{0337BCE1-D6BA-4C0C-A4E1-22B6FD8615E3}"/>
              </a:ext>
            </a:extLst>
          </p:cNvPr>
          <p:cNvSpPr txBox="1"/>
          <p:nvPr/>
        </p:nvSpPr>
        <p:spPr>
          <a:xfrm>
            <a:off x="9775914" y="4012698"/>
            <a:ext cx="3084508" cy="369332"/>
          </a:xfrm>
          <a:prstGeom prst="rect">
            <a:avLst/>
          </a:prstGeom>
          <a:noFill/>
        </p:spPr>
        <p:txBody>
          <a:bodyPr wrap="square" rtlCol="0">
            <a:spAutoFit/>
          </a:bodyPr>
          <a:lstStyle/>
          <a:p>
            <a:r>
              <a:rPr lang="en-IN" b="1" dirty="0" smtClean="0">
                <a:solidFill>
                  <a:schemeClr val="bg1">
                    <a:lumMod val="95000"/>
                  </a:schemeClr>
                </a:solidFill>
              </a:rPr>
              <a:t>DATE OF BIRTH</a:t>
            </a:r>
            <a:endParaRPr lang="en-IN" b="1" dirty="0">
              <a:solidFill>
                <a:schemeClr val="bg1">
                  <a:lumMod val="95000"/>
                </a:schemeClr>
              </a:solidFill>
            </a:endParaRPr>
          </a:p>
        </p:txBody>
      </p:sp>
      <p:sp>
        <p:nvSpPr>
          <p:cNvPr id="44" name="Rectangle 43">
            <a:extLst>
              <a:ext uri="{FF2B5EF4-FFF2-40B4-BE49-F238E27FC236}">
                <a16:creationId xmlns="" xmlns:a16="http://schemas.microsoft.com/office/drawing/2014/main" id="{242DBD99-C9A1-4C34-BD59-E1AF12FBA0E6}"/>
              </a:ext>
            </a:extLst>
          </p:cNvPr>
          <p:cNvSpPr/>
          <p:nvPr/>
        </p:nvSpPr>
        <p:spPr>
          <a:xfrm>
            <a:off x="9775914" y="4328169"/>
            <a:ext cx="2741607" cy="30777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16 December, 2000</a:t>
            </a:r>
            <a:endParaRPr lang="en-IN" sz="1400" dirty="0"/>
          </a:p>
        </p:txBody>
      </p:sp>
      <p:sp>
        <p:nvSpPr>
          <p:cNvPr id="45" name="TextBox 44">
            <a:extLst>
              <a:ext uri="{FF2B5EF4-FFF2-40B4-BE49-F238E27FC236}">
                <a16:creationId xmlns="" xmlns:a16="http://schemas.microsoft.com/office/drawing/2014/main" id="{FC964D19-28E6-47FB-80AB-099A78EAD75A}"/>
              </a:ext>
            </a:extLst>
          </p:cNvPr>
          <p:cNvSpPr txBox="1"/>
          <p:nvPr/>
        </p:nvSpPr>
        <p:spPr>
          <a:xfrm>
            <a:off x="5688015" y="4003457"/>
            <a:ext cx="3084508" cy="369332"/>
          </a:xfrm>
          <a:prstGeom prst="rect">
            <a:avLst/>
          </a:prstGeom>
          <a:noFill/>
        </p:spPr>
        <p:txBody>
          <a:bodyPr wrap="square" rtlCol="0">
            <a:spAutoFit/>
          </a:bodyPr>
          <a:lstStyle/>
          <a:p>
            <a:r>
              <a:rPr lang="en-IN" b="1" dirty="0" smtClean="0">
                <a:solidFill>
                  <a:schemeClr val="bg1">
                    <a:lumMod val="95000"/>
                  </a:schemeClr>
                </a:solidFill>
              </a:rPr>
              <a:t>LOCAL ADDRESS</a:t>
            </a:r>
            <a:endParaRPr lang="en-IN" b="1" dirty="0">
              <a:solidFill>
                <a:schemeClr val="bg1">
                  <a:lumMod val="95000"/>
                </a:schemeClr>
              </a:solidFill>
            </a:endParaRPr>
          </a:p>
        </p:txBody>
      </p:sp>
      <p:sp>
        <p:nvSpPr>
          <p:cNvPr id="46" name="Rectangle 45">
            <a:extLst>
              <a:ext uri="{FF2B5EF4-FFF2-40B4-BE49-F238E27FC236}">
                <a16:creationId xmlns="" xmlns:a16="http://schemas.microsoft.com/office/drawing/2014/main" id="{D7A6CADD-C5DB-40C6-B63B-E2A900DC6A3B}"/>
              </a:ext>
            </a:extLst>
          </p:cNvPr>
          <p:cNvSpPr/>
          <p:nvPr/>
        </p:nvSpPr>
        <p:spPr>
          <a:xfrm>
            <a:off x="5697262" y="4350710"/>
            <a:ext cx="2681727" cy="738664"/>
          </a:xfrm>
          <a:prstGeom prst="rect">
            <a:avLst/>
          </a:prstGeom>
        </p:spPr>
        <p:txBody>
          <a:bodyPr wrap="square">
            <a:spAutoFit/>
          </a:bodyPr>
          <a:lstStyle/>
          <a:p>
            <a:pPr algn="just"/>
            <a:r>
              <a:rPr lang="en-IN" sz="1400" dirty="0">
                <a:solidFill>
                  <a:schemeClr val="bg1"/>
                </a:solidFill>
                <a:latin typeface="Open Sans" panose="020B0606030504020204"/>
              </a:rPr>
              <a:t>Near </a:t>
            </a:r>
            <a:r>
              <a:rPr lang="en-IN" sz="1400" dirty="0" err="1">
                <a:solidFill>
                  <a:schemeClr val="bg1"/>
                </a:solidFill>
                <a:latin typeface="Open Sans" panose="020B0606030504020204"/>
              </a:rPr>
              <a:t>Akurdi</a:t>
            </a:r>
            <a:r>
              <a:rPr lang="en-IN" sz="1400" dirty="0">
                <a:solidFill>
                  <a:schemeClr val="bg1"/>
                </a:solidFill>
                <a:latin typeface="Open Sans" panose="020B0606030504020204"/>
              </a:rPr>
              <a:t> Railway Station RD, </a:t>
            </a:r>
            <a:r>
              <a:rPr lang="en-IN" sz="1400" dirty="0" err="1">
                <a:solidFill>
                  <a:schemeClr val="bg1"/>
                </a:solidFill>
                <a:latin typeface="Open Sans" panose="020B0606030504020204"/>
              </a:rPr>
              <a:t>Nigadi</a:t>
            </a:r>
            <a:r>
              <a:rPr lang="en-IN" sz="1400" dirty="0">
                <a:solidFill>
                  <a:schemeClr val="bg1"/>
                </a:solidFill>
                <a:latin typeface="Open Sans" panose="020B0606030504020204"/>
              </a:rPr>
              <a:t> Road, Sector No. 26, </a:t>
            </a:r>
            <a:r>
              <a:rPr lang="en-IN" sz="1400" dirty="0" err="1">
                <a:solidFill>
                  <a:schemeClr val="bg1"/>
                </a:solidFill>
                <a:latin typeface="Open Sans" panose="020B0606030504020204"/>
              </a:rPr>
              <a:t>Pradhikaran</a:t>
            </a:r>
            <a:r>
              <a:rPr lang="en-IN" sz="1400" dirty="0">
                <a:solidFill>
                  <a:schemeClr val="bg1"/>
                </a:solidFill>
                <a:latin typeface="Open Sans" panose="020B0606030504020204"/>
              </a:rPr>
              <a:t>, </a:t>
            </a:r>
            <a:r>
              <a:rPr lang="en-IN" sz="1400" dirty="0" err="1" smtClean="0">
                <a:solidFill>
                  <a:schemeClr val="bg1"/>
                </a:solidFill>
                <a:latin typeface="Open Sans" panose="020B0606030504020204"/>
              </a:rPr>
              <a:t>Nigadi</a:t>
            </a:r>
            <a:r>
              <a:rPr lang="en-IN" sz="1400" dirty="0" smtClean="0">
                <a:solidFill>
                  <a:schemeClr val="bg1"/>
                </a:solidFill>
                <a:latin typeface="Open Sans" panose="020B0606030504020204"/>
              </a:rPr>
              <a:t> - 411044</a:t>
            </a:r>
            <a:endParaRPr lang="en-IN" sz="1400" dirty="0">
              <a:solidFill>
                <a:schemeClr val="bg1"/>
              </a:solidFill>
              <a:latin typeface="Open Sans" panose="020B0606030504020204"/>
            </a:endParaRPr>
          </a:p>
        </p:txBody>
      </p:sp>
      <p:sp>
        <p:nvSpPr>
          <p:cNvPr id="47" name="TextBox 46">
            <a:extLst>
              <a:ext uri="{FF2B5EF4-FFF2-40B4-BE49-F238E27FC236}">
                <a16:creationId xmlns="" xmlns:a16="http://schemas.microsoft.com/office/drawing/2014/main" id="{0337BCE1-D6BA-4C0C-A4E1-22B6FD8615E3}"/>
              </a:ext>
            </a:extLst>
          </p:cNvPr>
          <p:cNvSpPr txBox="1"/>
          <p:nvPr/>
        </p:nvSpPr>
        <p:spPr>
          <a:xfrm>
            <a:off x="2657649" y="2387370"/>
            <a:ext cx="3084508" cy="369332"/>
          </a:xfrm>
          <a:prstGeom prst="rect">
            <a:avLst/>
          </a:prstGeom>
          <a:noFill/>
        </p:spPr>
        <p:txBody>
          <a:bodyPr wrap="square" rtlCol="0">
            <a:spAutoFit/>
          </a:bodyPr>
          <a:lstStyle/>
          <a:p>
            <a:r>
              <a:rPr lang="en-IN" b="1" dirty="0" smtClean="0">
                <a:solidFill>
                  <a:schemeClr val="bg1">
                    <a:lumMod val="95000"/>
                  </a:schemeClr>
                </a:solidFill>
              </a:rPr>
              <a:t>EDUCATION</a:t>
            </a:r>
            <a:endParaRPr lang="en-IN" b="1" dirty="0">
              <a:solidFill>
                <a:schemeClr val="bg1">
                  <a:lumMod val="95000"/>
                </a:schemeClr>
              </a:solidFill>
            </a:endParaRPr>
          </a:p>
        </p:txBody>
      </p:sp>
      <p:cxnSp>
        <p:nvCxnSpPr>
          <p:cNvPr id="11" name="Straight Connector 10"/>
          <p:cNvCxnSpPr/>
          <p:nvPr/>
        </p:nvCxnSpPr>
        <p:spPr>
          <a:xfrm>
            <a:off x="2849262" y="2944056"/>
            <a:ext cx="3965" cy="32769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lowchart: Connector 11"/>
          <p:cNvSpPr/>
          <p:nvPr/>
        </p:nvSpPr>
        <p:spPr>
          <a:xfrm>
            <a:off x="2770231" y="2862537"/>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a:off x="2770231" y="4328191"/>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2770231" y="5738446"/>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52854" y="2752743"/>
            <a:ext cx="2481174" cy="1323439"/>
          </a:xfrm>
          <a:prstGeom prst="rect">
            <a:avLst/>
          </a:prstGeom>
          <a:noFill/>
        </p:spPr>
        <p:txBody>
          <a:bodyPr wrap="square" rtlCol="0">
            <a:spAutoFit/>
          </a:bodyPr>
          <a:lstStyle/>
          <a:p>
            <a:r>
              <a:rPr lang="en-IN" sz="1600" dirty="0" smtClean="0">
                <a:solidFill>
                  <a:schemeClr val="bg1"/>
                </a:solidFill>
                <a:latin typeface="Open Sans" panose="020B0606030504020204"/>
              </a:rPr>
              <a:t>- </a:t>
            </a:r>
            <a:r>
              <a:rPr lang="en-IN" sz="1400" dirty="0" smtClean="0">
                <a:solidFill>
                  <a:schemeClr val="bg1"/>
                </a:solidFill>
                <a:latin typeface="Open Sans" panose="020B0606030504020204"/>
              </a:rPr>
              <a:t>PCCOE</a:t>
            </a: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18" name="TextBox 17"/>
          <p:cNvSpPr txBox="1"/>
          <p:nvPr/>
        </p:nvSpPr>
        <p:spPr>
          <a:xfrm>
            <a:off x="3053065" y="2951608"/>
            <a:ext cx="656857" cy="261610"/>
          </a:xfrm>
          <a:prstGeom prst="rect">
            <a:avLst/>
          </a:prstGeom>
          <a:noFill/>
        </p:spPr>
        <p:txBody>
          <a:bodyPr wrap="square" rtlCol="0">
            <a:spAutoFit/>
          </a:bodyPr>
          <a:lstStyle/>
          <a:p>
            <a:r>
              <a:rPr lang="en-IN" sz="1100" i="1" dirty="0">
                <a:solidFill>
                  <a:schemeClr val="bg1"/>
                </a:solidFill>
              </a:rPr>
              <a:t>present</a:t>
            </a:r>
            <a:endParaRPr lang="en-US" sz="1100" i="1" dirty="0"/>
          </a:p>
        </p:txBody>
      </p:sp>
      <p:sp>
        <p:nvSpPr>
          <p:cNvPr id="81" name="TextBox 80"/>
          <p:cNvSpPr txBox="1"/>
          <p:nvPr/>
        </p:nvSpPr>
        <p:spPr>
          <a:xfrm>
            <a:off x="2950905" y="4212501"/>
            <a:ext cx="2609378" cy="1323439"/>
          </a:xfrm>
          <a:prstGeom prst="rect">
            <a:avLst/>
          </a:prstGeom>
          <a:noFill/>
        </p:spPr>
        <p:txBody>
          <a:bodyPr wrap="square" rtlCol="0">
            <a:spAutoFit/>
          </a:bodyPr>
          <a:lstStyle/>
          <a:p>
            <a:r>
              <a:rPr lang="en-IN" sz="1600" dirty="0" smtClean="0">
                <a:solidFill>
                  <a:schemeClr val="bg1"/>
                </a:solidFill>
                <a:latin typeface="Open Sans" panose="020B0606030504020204"/>
              </a:rPr>
              <a:t>- GPJ</a:t>
            </a: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82" name="TextBox 81"/>
          <p:cNvSpPr txBox="1"/>
          <p:nvPr/>
        </p:nvSpPr>
        <p:spPr>
          <a:xfrm>
            <a:off x="3051308" y="4432711"/>
            <a:ext cx="931033" cy="261610"/>
          </a:xfrm>
          <a:prstGeom prst="rect">
            <a:avLst/>
          </a:prstGeom>
          <a:noFill/>
        </p:spPr>
        <p:txBody>
          <a:bodyPr wrap="square" rtlCol="0">
            <a:spAutoFit/>
          </a:bodyPr>
          <a:lstStyle/>
          <a:p>
            <a:r>
              <a:rPr lang="en-IN" sz="1100" i="1" dirty="0" smtClean="0">
                <a:solidFill>
                  <a:schemeClr val="bg1"/>
                </a:solidFill>
              </a:rPr>
              <a:t>2016-2019</a:t>
            </a:r>
            <a:endParaRPr lang="en-US" sz="1100" i="1" dirty="0"/>
          </a:p>
        </p:txBody>
      </p:sp>
      <p:sp>
        <p:nvSpPr>
          <p:cNvPr id="83" name="TextBox 82"/>
          <p:cNvSpPr txBox="1"/>
          <p:nvPr/>
        </p:nvSpPr>
        <p:spPr>
          <a:xfrm>
            <a:off x="2956997" y="5619544"/>
            <a:ext cx="2609378" cy="1323439"/>
          </a:xfrm>
          <a:prstGeom prst="rect">
            <a:avLst/>
          </a:prstGeom>
          <a:noFill/>
        </p:spPr>
        <p:txBody>
          <a:bodyPr wrap="square" rtlCol="0">
            <a:spAutoFit/>
          </a:bodyPr>
          <a:lstStyle/>
          <a:p>
            <a:r>
              <a:rPr lang="en-IN" sz="1600" dirty="0" smtClean="0">
                <a:solidFill>
                  <a:schemeClr val="bg1"/>
                </a:solidFill>
                <a:latin typeface="Open Sans" panose="020B0606030504020204"/>
              </a:rPr>
              <a:t>- R. R. </a:t>
            </a:r>
            <a:r>
              <a:rPr lang="en-IN" sz="1600" dirty="0" err="1" smtClean="0">
                <a:solidFill>
                  <a:schemeClr val="bg1"/>
                </a:solidFill>
                <a:latin typeface="Open Sans" panose="020B0606030504020204"/>
              </a:rPr>
              <a:t>Vidhyalaya</a:t>
            </a:r>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84" name="TextBox 83"/>
          <p:cNvSpPr txBox="1"/>
          <p:nvPr/>
        </p:nvSpPr>
        <p:spPr>
          <a:xfrm>
            <a:off x="3051308" y="5847590"/>
            <a:ext cx="931033" cy="261610"/>
          </a:xfrm>
          <a:prstGeom prst="rect">
            <a:avLst/>
          </a:prstGeom>
          <a:noFill/>
        </p:spPr>
        <p:txBody>
          <a:bodyPr wrap="square" rtlCol="0">
            <a:spAutoFit/>
          </a:bodyPr>
          <a:lstStyle/>
          <a:p>
            <a:r>
              <a:rPr lang="en-IN" sz="1100" i="1" dirty="0" smtClean="0">
                <a:solidFill>
                  <a:schemeClr val="bg1"/>
                </a:solidFill>
              </a:rPr>
              <a:t>2010-2015</a:t>
            </a:r>
            <a:endParaRPr lang="en-US" sz="1100" i="1" dirty="0"/>
          </a:p>
        </p:txBody>
      </p:sp>
      <p:sp>
        <p:nvSpPr>
          <p:cNvPr id="86" name="TextBox 85">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7" name="Rectangle 86">
            <a:extLst>
              <a:ext uri="{FF2B5EF4-FFF2-40B4-BE49-F238E27FC236}">
                <a16:creationId xmlns="" xmlns:a16="http://schemas.microsoft.com/office/drawing/2014/main" id="{86DB4D3C-8440-4F6C-ABF5-03692C2D93F3}"/>
              </a:ext>
            </a:extLst>
          </p:cNvPr>
          <p:cNvSpPr/>
          <p:nvPr/>
        </p:nvSpPr>
        <p:spPr>
          <a:xfrm>
            <a:off x="2911205" y="1618424"/>
            <a:ext cx="8356870" cy="523220"/>
          </a:xfrm>
          <a:prstGeom prst="rect">
            <a:avLst/>
          </a:prstGeom>
        </p:spPr>
        <p:txBody>
          <a:bodyPr wrap="square">
            <a:spAutoFit/>
          </a:bodyPr>
          <a:lstStyle/>
          <a:p>
            <a:r>
              <a:rPr lang="en-IN" sz="1400" dirty="0" smtClean="0">
                <a:solidFill>
                  <a:schemeClr val="bg1">
                    <a:lumMod val="95000"/>
                  </a:schemeClr>
                </a:solidFill>
                <a:latin typeface="Open Sans" panose="020B0606030504020204" pitchFamily="34" charset="0"/>
              </a:rPr>
              <a:t>Data Analyst, Web Developer, Java Developer			</a:t>
            </a:r>
          </a:p>
          <a:p>
            <a:endParaRPr lang="en-IN" sz="1400" dirty="0"/>
          </a:p>
        </p:txBody>
      </p:sp>
    </p:spTree>
    <p:extLst>
      <p:ext uri="{BB962C8B-B14F-4D97-AF65-F5344CB8AC3E}">
        <p14:creationId xmlns:p14="http://schemas.microsoft.com/office/powerpoint/2010/main" val="946976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2570582"/>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709249" y="959389"/>
            <a:ext cx="9126071" cy="307777"/>
          </a:xfrm>
          <a:prstGeom prst="rect">
            <a:avLst/>
          </a:prstGeom>
          <a:noFill/>
        </p:spPr>
        <p:txBody>
          <a:bodyPr wrap="square" rtlCol="0">
            <a:spAutoFit/>
          </a:bodyPr>
          <a:lstStyle/>
          <a:p>
            <a:r>
              <a:rPr lang="en-US" sz="1400" dirty="0" smtClean="0">
                <a:solidFill>
                  <a:schemeClr val="bg1"/>
                </a:solidFill>
                <a:latin typeface="Open Sans" panose="020B0606030504020204"/>
              </a:rPr>
              <a:t>I completed my degree of diploma in Information Technology from Government Polytechnic, </a:t>
            </a:r>
            <a:r>
              <a:rPr lang="en-US" sz="1400" dirty="0" err="1" smtClean="0">
                <a:solidFill>
                  <a:schemeClr val="bg1"/>
                </a:solidFill>
                <a:latin typeface="Open Sans" panose="020B0606030504020204"/>
              </a:rPr>
              <a:t>Jalgaon</a:t>
            </a:r>
            <a:r>
              <a:rPr lang="en-US" sz="1400" dirty="0" smtClean="0">
                <a:solidFill>
                  <a:schemeClr val="bg1"/>
                </a:solidFill>
                <a:latin typeface="Open Sans" panose="020B0606030504020204"/>
              </a:rPr>
              <a:t>.</a:t>
            </a:r>
            <a:endParaRPr lang="en-US" sz="1400" dirty="0">
              <a:solidFill>
                <a:schemeClr val="bg1"/>
              </a:solidFill>
              <a:latin typeface="Open Sans" panose="020B0606030504020204"/>
            </a:endParaRPr>
          </a:p>
        </p:txBody>
      </p:sp>
      <p:sp>
        <p:nvSpPr>
          <p:cNvPr id="11" name="TextBox 10"/>
          <p:cNvSpPr txBox="1"/>
          <p:nvPr/>
        </p:nvSpPr>
        <p:spPr>
          <a:xfrm>
            <a:off x="8961185" y="3231175"/>
            <a:ext cx="2321859" cy="369332"/>
          </a:xfrm>
          <a:prstGeom prst="rect">
            <a:avLst/>
          </a:prstGeom>
          <a:noFill/>
        </p:spPr>
        <p:txBody>
          <a:bodyPr wrap="square" rtlCol="0">
            <a:spAutoFit/>
          </a:bodyPr>
          <a:lstStyle/>
          <a:p>
            <a:r>
              <a:rPr lang="en-US" b="1" dirty="0" smtClean="0">
                <a:solidFill>
                  <a:schemeClr val="bg1"/>
                </a:solidFill>
              </a:rPr>
              <a:t>AWARDS &amp; PRIZES</a:t>
            </a:r>
            <a:endParaRPr lang="en-US" b="1" dirty="0">
              <a:solidFill>
                <a:schemeClr val="bg1"/>
              </a:solidFill>
            </a:endParaRPr>
          </a:p>
        </p:txBody>
      </p:sp>
      <p:sp>
        <p:nvSpPr>
          <p:cNvPr id="28" name="TextBox 27"/>
          <p:cNvSpPr txBox="1"/>
          <p:nvPr/>
        </p:nvSpPr>
        <p:spPr>
          <a:xfrm>
            <a:off x="5835217" y="1622951"/>
            <a:ext cx="2321859" cy="369332"/>
          </a:xfrm>
          <a:prstGeom prst="rect">
            <a:avLst/>
          </a:prstGeom>
          <a:noFill/>
        </p:spPr>
        <p:txBody>
          <a:bodyPr wrap="square" rtlCol="0">
            <a:spAutoFit/>
          </a:bodyPr>
          <a:lstStyle/>
          <a:p>
            <a:r>
              <a:rPr lang="en-US" b="1" dirty="0" smtClean="0">
                <a:solidFill>
                  <a:schemeClr val="bg1"/>
                </a:solidFill>
              </a:rPr>
              <a:t>GRADE</a:t>
            </a:r>
          </a:p>
        </p:txBody>
      </p:sp>
      <p:sp>
        <p:nvSpPr>
          <p:cNvPr id="29" name="TextBox 28"/>
          <p:cNvSpPr txBox="1"/>
          <p:nvPr/>
        </p:nvSpPr>
        <p:spPr>
          <a:xfrm>
            <a:off x="8961185" y="1619470"/>
            <a:ext cx="2321859" cy="369332"/>
          </a:xfrm>
          <a:prstGeom prst="rect">
            <a:avLst/>
          </a:prstGeom>
          <a:noFill/>
        </p:spPr>
        <p:txBody>
          <a:bodyPr wrap="square" rtlCol="0">
            <a:spAutoFit/>
          </a:bodyPr>
          <a:lstStyle/>
          <a:p>
            <a:r>
              <a:rPr lang="en-US" b="1" dirty="0" smtClean="0">
                <a:solidFill>
                  <a:schemeClr val="bg1"/>
                </a:solidFill>
              </a:rPr>
              <a:t>PROJECTS</a:t>
            </a:r>
            <a:endParaRPr lang="en-US" b="1" dirty="0">
              <a:solidFill>
                <a:schemeClr val="bg1"/>
              </a:solidFill>
            </a:endParaRPr>
          </a:p>
        </p:txBody>
      </p:sp>
      <p:sp>
        <p:nvSpPr>
          <p:cNvPr id="31" name="TextBox 30"/>
          <p:cNvSpPr txBox="1"/>
          <p:nvPr/>
        </p:nvSpPr>
        <p:spPr>
          <a:xfrm>
            <a:off x="5835217" y="3231175"/>
            <a:ext cx="2321859" cy="369332"/>
          </a:xfrm>
          <a:prstGeom prst="rect">
            <a:avLst/>
          </a:prstGeom>
          <a:noFill/>
        </p:spPr>
        <p:txBody>
          <a:bodyPr wrap="square" rtlCol="0">
            <a:spAutoFit/>
          </a:bodyPr>
          <a:lstStyle/>
          <a:p>
            <a:r>
              <a:rPr lang="en-US" b="1" dirty="0" smtClean="0">
                <a:solidFill>
                  <a:schemeClr val="bg1"/>
                </a:solidFill>
              </a:rPr>
              <a:t>SKILLS</a:t>
            </a:r>
            <a:endParaRPr lang="en-US" b="1" dirty="0">
              <a:solidFill>
                <a:schemeClr val="bg1"/>
              </a:solidFill>
            </a:endParaRPr>
          </a:p>
        </p:txBody>
      </p:sp>
      <p:sp>
        <p:nvSpPr>
          <p:cNvPr id="32" name="TextBox 31"/>
          <p:cNvSpPr txBox="1"/>
          <p:nvPr/>
        </p:nvSpPr>
        <p:spPr>
          <a:xfrm>
            <a:off x="5837646" y="4990104"/>
            <a:ext cx="5445397" cy="369332"/>
          </a:xfrm>
          <a:prstGeom prst="rect">
            <a:avLst/>
          </a:prstGeom>
          <a:noFill/>
        </p:spPr>
        <p:txBody>
          <a:bodyPr wrap="square" rtlCol="0">
            <a:spAutoFit/>
          </a:bodyPr>
          <a:lstStyle/>
          <a:p>
            <a:r>
              <a:rPr lang="en-US" b="1" dirty="0" smtClean="0">
                <a:solidFill>
                  <a:schemeClr val="bg1"/>
                </a:solidFill>
              </a:rPr>
              <a:t>ACTIVITIES</a:t>
            </a:r>
            <a:endParaRPr lang="en-US" b="1" dirty="0">
              <a:solidFill>
                <a:schemeClr val="bg1"/>
              </a:solidFill>
            </a:endParaRPr>
          </a:p>
        </p:txBody>
      </p:sp>
      <p:sp>
        <p:nvSpPr>
          <p:cNvPr id="43" name="TextBox 42"/>
          <p:cNvSpPr txBox="1"/>
          <p:nvPr/>
        </p:nvSpPr>
        <p:spPr>
          <a:xfrm>
            <a:off x="2709249" y="1622951"/>
            <a:ext cx="2321859" cy="369332"/>
          </a:xfrm>
          <a:prstGeom prst="rect">
            <a:avLst/>
          </a:prstGeom>
          <a:noFill/>
        </p:spPr>
        <p:txBody>
          <a:bodyPr wrap="square" rtlCol="0">
            <a:spAutoFit/>
          </a:bodyPr>
          <a:lstStyle/>
          <a:p>
            <a:r>
              <a:rPr lang="en-US" b="1" dirty="0" smtClean="0">
                <a:solidFill>
                  <a:schemeClr val="bg1"/>
                </a:solidFill>
              </a:rPr>
              <a:t>PHOTO</a:t>
            </a:r>
            <a:endParaRPr lang="en-US" b="1" dirty="0">
              <a:solidFill>
                <a:schemeClr val="bg1"/>
              </a:solidFill>
            </a:endParaRPr>
          </a:p>
        </p:txBody>
      </p:sp>
      <p:sp>
        <p:nvSpPr>
          <p:cNvPr id="45" name="TextBox 44"/>
          <p:cNvSpPr txBox="1"/>
          <p:nvPr/>
        </p:nvSpPr>
        <p:spPr>
          <a:xfrm>
            <a:off x="2711198" y="4986513"/>
            <a:ext cx="2097635" cy="369332"/>
          </a:xfrm>
          <a:prstGeom prst="rect">
            <a:avLst/>
          </a:prstGeom>
          <a:noFill/>
        </p:spPr>
        <p:txBody>
          <a:bodyPr wrap="square" rtlCol="0">
            <a:spAutoFit/>
          </a:bodyPr>
          <a:lstStyle/>
          <a:p>
            <a:r>
              <a:rPr lang="en-US" b="1" dirty="0">
                <a:solidFill>
                  <a:schemeClr val="bg1"/>
                </a:solidFill>
              </a:rPr>
              <a:t>CERTIFICATIONS</a:t>
            </a:r>
          </a:p>
        </p:txBody>
      </p:sp>
      <p:sp>
        <p:nvSpPr>
          <p:cNvPr id="46" name="TextBox 45"/>
          <p:cNvSpPr txBox="1"/>
          <p:nvPr/>
        </p:nvSpPr>
        <p:spPr>
          <a:xfrm>
            <a:off x="2553529" y="247611"/>
            <a:ext cx="6407656" cy="584775"/>
          </a:xfrm>
          <a:prstGeom prst="rect">
            <a:avLst/>
          </a:prstGeom>
          <a:noFill/>
        </p:spPr>
        <p:txBody>
          <a:bodyPr wrap="square" rtlCol="0">
            <a:spAutoFit/>
          </a:bodyPr>
          <a:lstStyle/>
          <a:p>
            <a:r>
              <a:rPr lang="en-IN" sz="2000" b="1" spc="300" dirty="0">
                <a:solidFill>
                  <a:schemeClr val="bg1">
                    <a:lumMod val="95000"/>
                  </a:schemeClr>
                </a:solidFill>
              </a:rPr>
              <a:t>GOVERNMENT POLYTECHNIC, </a:t>
            </a:r>
            <a:r>
              <a:rPr lang="en-IN" sz="2000" b="1" spc="300" dirty="0" smtClean="0">
                <a:solidFill>
                  <a:schemeClr val="bg1">
                    <a:lumMod val="95000"/>
                  </a:schemeClr>
                </a:solidFill>
              </a:rPr>
              <a:t>JALGAON</a:t>
            </a:r>
          </a:p>
          <a:p>
            <a:r>
              <a:rPr lang="en-IN" sz="1200" b="1" i="1" spc="300" dirty="0" smtClean="0">
                <a:solidFill>
                  <a:schemeClr val="bg1">
                    <a:lumMod val="95000"/>
                  </a:schemeClr>
                </a:solidFill>
                <a:latin typeface="+mj-lt"/>
              </a:rPr>
              <a:t>(GPJ)</a:t>
            </a:r>
            <a:endParaRPr lang="en-US" sz="1200" i="1" dirty="0">
              <a:solidFill>
                <a:schemeClr val="bg1"/>
              </a:solidFill>
              <a:latin typeface="+mj-lt"/>
            </a:endParaRPr>
          </a:p>
        </p:txBody>
      </p:sp>
      <p:sp>
        <p:nvSpPr>
          <p:cNvPr id="47" name="TextBox 46"/>
          <p:cNvSpPr txBox="1"/>
          <p:nvPr/>
        </p:nvSpPr>
        <p:spPr>
          <a:xfrm>
            <a:off x="2709249" y="3231175"/>
            <a:ext cx="2321859" cy="646331"/>
          </a:xfrm>
          <a:prstGeom prst="rect">
            <a:avLst/>
          </a:prstGeom>
          <a:noFill/>
        </p:spPr>
        <p:txBody>
          <a:bodyPr wrap="square" rtlCol="0">
            <a:spAutoFit/>
          </a:bodyPr>
          <a:lstStyle/>
          <a:p>
            <a:r>
              <a:rPr lang="en-US" b="1" dirty="0" smtClean="0">
                <a:solidFill>
                  <a:schemeClr val="bg1"/>
                </a:solidFill>
              </a:rPr>
              <a:t>PROGRAMMING LANGUAGES</a:t>
            </a:r>
            <a:endParaRPr lang="en-US" b="1" dirty="0">
              <a:solidFill>
                <a:schemeClr val="bg1"/>
              </a:solidFill>
            </a:endParaRPr>
          </a:p>
        </p:txBody>
      </p:sp>
      <p:sp>
        <p:nvSpPr>
          <p:cNvPr id="12" name="TextBox 11"/>
          <p:cNvSpPr txBox="1"/>
          <p:nvPr/>
        </p:nvSpPr>
        <p:spPr>
          <a:xfrm>
            <a:off x="5835217" y="2044964"/>
            <a:ext cx="2321859" cy="492443"/>
          </a:xfrm>
          <a:prstGeom prst="rect">
            <a:avLst/>
          </a:prstGeom>
          <a:noFill/>
        </p:spPr>
        <p:txBody>
          <a:bodyPr wrap="square" rtlCol="0">
            <a:spAutoFit/>
          </a:bodyPr>
          <a:lstStyle/>
          <a:p>
            <a:r>
              <a:rPr lang="en-US" sz="1400" dirty="0" smtClean="0">
                <a:solidFill>
                  <a:schemeClr val="bg1"/>
                </a:solidFill>
              </a:rPr>
              <a:t>86.06%</a:t>
            </a:r>
          </a:p>
          <a:p>
            <a:r>
              <a:rPr lang="en-US" sz="1200" dirty="0" smtClean="0">
                <a:solidFill>
                  <a:schemeClr val="bg1"/>
                </a:solidFill>
              </a:rPr>
              <a:t>First Class with Distinction</a:t>
            </a:r>
            <a:endParaRPr lang="en-US" sz="1200" dirty="0">
              <a:solidFill>
                <a:schemeClr val="bg1"/>
              </a:solidFill>
            </a:endParaRPr>
          </a:p>
        </p:txBody>
      </p:sp>
      <p:sp>
        <p:nvSpPr>
          <p:cNvPr id="48" name="TextBox 47"/>
          <p:cNvSpPr txBox="1"/>
          <p:nvPr/>
        </p:nvSpPr>
        <p:spPr>
          <a:xfrm>
            <a:off x="8961185" y="2023662"/>
            <a:ext cx="2321859" cy="492443"/>
          </a:xfrm>
          <a:prstGeom prst="rect">
            <a:avLst/>
          </a:prstGeom>
          <a:noFill/>
        </p:spPr>
        <p:txBody>
          <a:bodyPr wrap="square" rtlCol="0">
            <a:spAutoFit/>
          </a:bodyPr>
          <a:lstStyle/>
          <a:p>
            <a:r>
              <a:rPr lang="en-US" sz="1400" dirty="0" smtClean="0">
                <a:solidFill>
                  <a:schemeClr val="bg1"/>
                </a:solidFill>
              </a:rPr>
              <a:t>Exam Management System </a:t>
            </a:r>
            <a:r>
              <a:rPr lang="en-US" sz="1200" dirty="0" smtClean="0">
                <a:solidFill>
                  <a:schemeClr val="bg1"/>
                </a:solidFill>
              </a:rPr>
              <a:t>(EMS)</a:t>
            </a:r>
            <a:endParaRPr lang="en-US" sz="1200" dirty="0">
              <a:solidFill>
                <a:schemeClr val="bg1"/>
              </a:solidFill>
            </a:endParaRPr>
          </a:p>
        </p:txBody>
      </p:sp>
      <p:sp>
        <p:nvSpPr>
          <p:cNvPr id="49" name="TextBox 48"/>
          <p:cNvSpPr txBox="1"/>
          <p:nvPr/>
        </p:nvSpPr>
        <p:spPr>
          <a:xfrm>
            <a:off x="5835217" y="3630624"/>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Leadership</a:t>
            </a:r>
          </a:p>
          <a:p>
            <a:pPr marL="285750" indent="-285750">
              <a:buFont typeface="Arial" panose="020B0604020202020204" pitchFamily="34" charset="0"/>
              <a:buChar char="•"/>
            </a:pPr>
            <a:r>
              <a:rPr lang="en-US" sz="1400" dirty="0" smtClean="0">
                <a:solidFill>
                  <a:schemeClr val="bg1"/>
                </a:solidFill>
              </a:rPr>
              <a:t>Management</a:t>
            </a:r>
          </a:p>
          <a:p>
            <a:pPr marL="285750" indent="-285750">
              <a:buFont typeface="Arial" panose="020B0604020202020204" pitchFamily="34" charset="0"/>
              <a:buChar char="•"/>
            </a:pPr>
            <a:r>
              <a:rPr lang="en-US" sz="1400" dirty="0" smtClean="0">
                <a:solidFill>
                  <a:schemeClr val="bg1"/>
                </a:solidFill>
              </a:rPr>
              <a:t>Problem Solving</a:t>
            </a:r>
            <a:endParaRPr lang="en-US" sz="1200" dirty="0">
              <a:solidFill>
                <a:schemeClr val="bg1"/>
              </a:solidFill>
            </a:endParaRPr>
          </a:p>
        </p:txBody>
      </p:sp>
      <p:sp>
        <p:nvSpPr>
          <p:cNvPr id="50" name="TextBox 49"/>
          <p:cNvSpPr txBox="1"/>
          <p:nvPr/>
        </p:nvSpPr>
        <p:spPr>
          <a:xfrm>
            <a:off x="2709248" y="3890671"/>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C Programming</a:t>
            </a:r>
          </a:p>
          <a:p>
            <a:pPr marL="285750" indent="-285750">
              <a:buFont typeface="Arial" panose="020B0604020202020204" pitchFamily="34" charset="0"/>
              <a:buChar char="•"/>
            </a:pPr>
            <a:r>
              <a:rPr lang="en-US" sz="1400" dirty="0" smtClean="0">
                <a:solidFill>
                  <a:schemeClr val="bg1"/>
                </a:solidFill>
              </a:rPr>
              <a:t>C++ Programing</a:t>
            </a:r>
          </a:p>
          <a:p>
            <a:pPr marL="285750" indent="-285750">
              <a:buFont typeface="Arial" panose="020B0604020202020204" pitchFamily="34" charset="0"/>
              <a:buChar char="•"/>
            </a:pPr>
            <a:r>
              <a:rPr lang="en-US" sz="1400" dirty="0" smtClean="0">
                <a:solidFill>
                  <a:schemeClr val="bg1"/>
                </a:solidFill>
              </a:rPr>
              <a:t>Java Programming</a:t>
            </a:r>
            <a:endParaRPr lang="en-US" sz="1200" dirty="0">
              <a:solidFill>
                <a:schemeClr val="bg1"/>
              </a:solidFill>
            </a:endParaRPr>
          </a:p>
        </p:txBody>
      </p:sp>
      <p:sp>
        <p:nvSpPr>
          <p:cNvPr id="51" name="TextBox 50"/>
          <p:cNvSpPr txBox="1"/>
          <p:nvPr/>
        </p:nvSpPr>
        <p:spPr>
          <a:xfrm>
            <a:off x="2710007" y="5414562"/>
            <a:ext cx="421971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Programming in C</a:t>
            </a:r>
          </a:p>
          <a:p>
            <a:pPr marL="285750" indent="-285750">
              <a:buFont typeface="Arial" panose="020B0604020202020204" pitchFamily="34" charset="0"/>
              <a:buChar char="•"/>
            </a:pPr>
            <a:r>
              <a:rPr lang="en-US" sz="1400" dirty="0">
                <a:solidFill>
                  <a:schemeClr val="bg1"/>
                </a:solidFill>
              </a:rPr>
              <a:t>Programming in C++</a:t>
            </a:r>
          </a:p>
          <a:p>
            <a:pPr marL="285750" indent="-285750">
              <a:buFont typeface="Arial" panose="020B0604020202020204" pitchFamily="34" charset="0"/>
              <a:buChar char="•"/>
            </a:pPr>
            <a:r>
              <a:rPr lang="en-US" sz="1400" dirty="0">
                <a:solidFill>
                  <a:schemeClr val="bg1"/>
                </a:solidFill>
              </a:rPr>
              <a:t>Java Programming</a:t>
            </a:r>
            <a:endParaRPr lang="en-US" sz="1200" dirty="0">
              <a:solidFill>
                <a:schemeClr val="bg1"/>
              </a:solidFill>
            </a:endParaRPr>
          </a:p>
        </p:txBody>
      </p:sp>
      <p:sp>
        <p:nvSpPr>
          <p:cNvPr id="52" name="TextBox 51"/>
          <p:cNvSpPr txBox="1"/>
          <p:nvPr/>
        </p:nvSpPr>
        <p:spPr>
          <a:xfrm>
            <a:off x="5835217" y="5404684"/>
            <a:ext cx="544782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solidFill>
                  <a:schemeClr val="bg1"/>
                </a:solidFill>
              </a:rPr>
              <a:t>Abhirang</a:t>
            </a:r>
            <a:r>
              <a:rPr lang="en-US" sz="1400" dirty="0" smtClean="0">
                <a:solidFill>
                  <a:schemeClr val="bg1"/>
                </a:solidFill>
              </a:rPr>
              <a:t> 2017 main </a:t>
            </a:r>
            <a:r>
              <a:rPr lang="en-US" sz="1400" dirty="0" err="1" smtClean="0">
                <a:solidFill>
                  <a:schemeClr val="bg1"/>
                </a:solidFill>
              </a:rPr>
              <a:t>co-ordinator</a:t>
            </a:r>
            <a:r>
              <a:rPr lang="en-US" sz="1400" dirty="0" smtClean="0">
                <a:solidFill>
                  <a:schemeClr val="bg1"/>
                </a:solidFill>
              </a:rPr>
              <a:t> </a:t>
            </a:r>
            <a:r>
              <a:rPr lang="en-US" sz="1400" dirty="0">
                <a:solidFill>
                  <a:schemeClr val="bg1"/>
                </a:solidFill>
              </a:rPr>
              <a:t>&amp; </a:t>
            </a:r>
            <a:r>
              <a:rPr lang="en-US" sz="1400" dirty="0" smtClean="0">
                <a:solidFill>
                  <a:schemeClr val="bg1"/>
                </a:solidFill>
              </a:rPr>
              <a:t>main anchor.</a:t>
            </a:r>
          </a:p>
          <a:p>
            <a:pPr marL="285750" indent="-285750">
              <a:buFont typeface="Arial" panose="020B0604020202020204" pitchFamily="34" charset="0"/>
              <a:buChar char="•"/>
            </a:pPr>
            <a:r>
              <a:rPr lang="en-US" sz="1400" dirty="0">
                <a:solidFill>
                  <a:schemeClr val="bg1"/>
                </a:solidFill>
              </a:rPr>
              <a:t>1st </a:t>
            </a:r>
            <a:r>
              <a:rPr lang="en-US" sz="1400" dirty="0" smtClean="0">
                <a:solidFill>
                  <a:schemeClr val="bg1"/>
                </a:solidFill>
              </a:rPr>
              <a:t>rank </a:t>
            </a:r>
            <a:r>
              <a:rPr lang="en-US" sz="1400" dirty="0">
                <a:solidFill>
                  <a:schemeClr val="bg1"/>
                </a:solidFill>
              </a:rPr>
              <a:t>in </a:t>
            </a:r>
            <a:r>
              <a:rPr lang="en-US" sz="1400" dirty="0" smtClean="0">
                <a:solidFill>
                  <a:schemeClr val="bg1"/>
                </a:solidFill>
              </a:rPr>
              <a:t>anchoring </a:t>
            </a:r>
            <a:r>
              <a:rPr lang="en-US" sz="1400" dirty="0">
                <a:solidFill>
                  <a:schemeClr val="bg1"/>
                </a:solidFill>
              </a:rPr>
              <a:t>in </a:t>
            </a:r>
            <a:r>
              <a:rPr lang="en-US" sz="1400" dirty="0" smtClean="0">
                <a:solidFill>
                  <a:schemeClr val="bg1"/>
                </a:solidFill>
              </a:rPr>
              <a:t>“</a:t>
            </a:r>
            <a:r>
              <a:rPr lang="en-US" sz="1400" dirty="0" err="1" smtClean="0">
                <a:solidFill>
                  <a:schemeClr val="bg1"/>
                </a:solidFill>
              </a:rPr>
              <a:t>Abhirang</a:t>
            </a:r>
            <a:r>
              <a:rPr lang="en-US" sz="1400" dirty="0" smtClean="0">
                <a:solidFill>
                  <a:schemeClr val="bg1"/>
                </a:solidFill>
              </a:rPr>
              <a:t> 2017“.</a:t>
            </a:r>
          </a:p>
          <a:p>
            <a:pPr marL="285750" indent="-285750">
              <a:buFont typeface="Arial" panose="020B0604020202020204" pitchFamily="34" charset="0"/>
              <a:buChar char="•"/>
            </a:pPr>
            <a:r>
              <a:rPr lang="en-US" sz="1400" dirty="0">
                <a:solidFill>
                  <a:schemeClr val="bg1"/>
                </a:solidFill>
              </a:rPr>
              <a:t>Member of "Guidance for </a:t>
            </a:r>
            <a:r>
              <a:rPr lang="en-US" sz="1400" dirty="0" smtClean="0">
                <a:solidFill>
                  <a:schemeClr val="bg1"/>
                </a:solidFill>
              </a:rPr>
              <a:t>Needed”</a:t>
            </a:r>
            <a:r>
              <a:rPr lang="en-US" sz="1400" dirty="0">
                <a:solidFill>
                  <a:schemeClr val="bg1"/>
                </a:solidFill>
              </a:rPr>
              <a:t/>
            </a:r>
            <a:br>
              <a:rPr lang="en-US" sz="1400" dirty="0">
                <a:solidFill>
                  <a:schemeClr val="bg1"/>
                </a:solidFill>
              </a:rPr>
            </a:br>
            <a:r>
              <a:rPr lang="en-US" sz="1400" dirty="0" smtClean="0">
                <a:solidFill>
                  <a:schemeClr val="bg1"/>
                </a:solidFill>
              </a:rPr>
              <a:t>(charity trust's </a:t>
            </a:r>
            <a:r>
              <a:rPr lang="en-US" sz="1400" dirty="0">
                <a:solidFill>
                  <a:schemeClr val="bg1"/>
                </a:solidFill>
              </a:rPr>
              <a:t>of </a:t>
            </a:r>
            <a:r>
              <a:rPr lang="en-US" sz="1400" dirty="0" smtClean="0">
                <a:solidFill>
                  <a:schemeClr val="bg1"/>
                </a:solidFill>
              </a:rPr>
              <a:t>president </a:t>
            </a:r>
            <a:r>
              <a:rPr lang="en-US" sz="1400" dirty="0">
                <a:solidFill>
                  <a:schemeClr val="bg1"/>
                </a:solidFill>
              </a:rPr>
              <a:t>Mr. </a:t>
            </a:r>
            <a:r>
              <a:rPr lang="en-US" sz="1400" dirty="0" err="1">
                <a:solidFill>
                  <a:schemeClr val="bg1"/>
                </a:solidFill>
              </a:rPr>
              <a:t>Parag</a:t>
            </a:r>
            <a:r>
              <a:rPr lang="en-US" sz="1400" dirty="0">
                <a:solidFill>
                  <a:schemeClr val="bg1"/>
                </a:solidFill>
              </a:rPr>
              <a:t> </a:t>
            </a:r>
            <a:r>
              <a:rPr lang="en-US" sz="1400" dirty="0" err="1">
                <a:solidFill>
                  <a:schemeClr val="bg1"/>
                </a:solidFill>
              </a:rPr>
              <a:t>Attarde</a:t>
            </a:r>
            <a:r>
              <a:rPr lang="en-US" sz="1400" dirty="0">
                <a:solidFill>
                  <a:schemeClr val="bg1"/>
                </a:solidFill>
              </a:rPr>
              <a:t> </a:t>
            </a:r>
            <a:r>
              <a:rPr lang="en-US" sz="1400" dirty="0" smtClean="0">
                <a:solidFill>
                  <a:schemeClr val="bg1"/>
                </a:solidFill>
              </a:rPr>
              <a:t>sir).</a:t>
            </a:r>
          </a:p>
          <a:p>
            <a:pPr marL="285750" indent="-285750">
              <a:buFont typeface="Arial" panose="020B0604020202020204" pitchFamily="34" charset="0"/>
              <a:buChar char="•"/>
            </a:pPr>
            <a:r>
              <a:rPr lang="en-US" sz="1400" dirty="0" err="1" smtClean="0">
                <a:solidFill>
                  <a:schemeClr val="bg1"/>
                </a:solidFill>
              </a:rPr>
              <a:t>Technofest</a:t>
            </a:r>
            <a:r>
              <a:rPr lang="en-US" sz="1400" dirty="0" smtClean="0">
                <a:solidFill>
                  <a:schemeClr val="bg1"/>
                </a:solidFill>
              </a:rPr>
              <a:t> 2k16 </a:t>
            </a:r>
            <a:r>
              <a:rPr lang="en-US" sz="1400" dirty="0">
                <a:solidFill>
                  <a:schemeClr val="bg1"/>
                </a:solidFill>
              </a:rPr>
              <a:t>&amp; </a:t>
            </a:r>
            <a:r>
              <a:rPr lang="en-US" sz="1400" dirty="0" err="1" smtClean="0">
                <a:solidFill>
                  <a:schemeClr val="bg1"/>
                </a:solidFill>
              </a:rPr>
              <a:t>Technofest</a:t>
            </a:r>
            <a:r>
              <a:rPr lang="en-US" sz="1400" dirty="0" smtClean="0">
                <a:solidFill>
                  <a:schemeClr val="bg1"/>
                </a:solidFill>
              </a:rPr>
              <a:t> 2k17 Volunteer.</a:t>
            </a:r>
            <a:endParaRPr lang="en-US" sz="1200" dirty="0">
              <a:solidFill>
                <a:schemeClr val="bg1"/>
              </a:solidFill>
            </a:endParaRPr>
          </a:p>
        </p:txBody>
      </p:sp>
      <p:sp>
        <p:nvSpPr>
          <p:cNvPr id="53" name="TextBox 52"/>
          <p:cNvSpPr txBox="1"/>
          <p:nvPr/>
        </p:nvSpPr>
        <p:spPr>
          <a:xfrm>
            <a:off x="8961185" y="3636548"/>
            <a:ext cx="232185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Best Anchor of The GPJ.</a:t>
            </a:r>
          </a:p>
          <a:p>
            <a:pPr marL="285750" indent="-285750">
              <a:buFont typeface="Arial" panose="020B0604020202020204" pitchFamily="34" charset="0"/>
              <a:buChar char="•"/>
            </a:pPr>
            <a:r>
              <a:rPr lang="en-US" sz="1400" dirty="0" smtClean="0">
                <a:solidFill>
                  <a:schemeClr val="bg1"/>
                </a:solidFill>
              </a:rPr>
              <a:t>Awarded by </a:t>
            </a:r>
            <a:r>
              <a:rPr lang="en-US" sz="1400" dirty="0" err="1" smtClean="0">
                <a:solidFill>
                  <a:schemeClr val="bg1"/>
                </a:solidFill>
              </a:rPr>
              <a:t>Attarde</a:t>
            </a:r>
            <a:r>
              <a:rPr lang="en-US" sz="1400" dirty="0" smtClean="0">
                <a:solidFill>
                  <a:schemeClr val="bg1"/>
                </a:solidFill>
              </a:rPr>
              <a:t> Classes for academic achievement. </a:t>
            </a:r>
            <a:endParaRPr lang="en-US" sz="1200" dirty="0">
              <a:solidFill>
                <a:schemeClr val="bg1"/>
              </a:solidFill>
            </a:endParaRPr>
          </a:p>
        </p:txBody>
      </p:sp>
      <p:pic>
        <p:nvPicPr>
          <p:cNvPr id="13" name="Picture 1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422" y="1617613"/>
            <a:ext cx="2804027" cy="1380217"/>
          </a:xfrm>
          <a:prstGeom prst="rect">
            <a:avLst/>
          </a:prstGeom>
        </p:spPr>
      </p:pic>
    </p:spTree>
    <p:extLst>
      <p:ext uri="{BB962C8B-B14F-4D97-AF65-F5344CB8AC3E}">
        <p14:creationId xmlns:p14="http://schemas.microsoft.com/office/powerpoint/2010/main" val="179266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309626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p:cNvSpPr txBox="1"/>
          <p:nvPr/>
        </p:nvSpPr>
        <p:spPr>
          <a:xfrm>
            <a:off x="8961185" y="3231175"/>
            <a:ext cx="2321859" cy="369332"/>
          </a:xfrm>
          <a:prstGeom prst="rect">
            <a:avLst/>
          </a:prstGeom>
          <a:noFill/>
        </p:spPr>
        <p:txBody>
          <a:bodyPr wrap="square" rtlCol="0">
            <a:spAutoFit/>
          </a:bodyPr>
          <a:lstStyle/>
          <a:p>
            <a:r>
              <a:rPr lang="en-US" b="1" dirty="0">
                <a:solidFill>
                  <a:schemeClr val="bg1"/>
                </a:solidFill>
              </a:rPr>
              <a:t>SKILLS</a:t>
            </a:r>
          </a:p>
        </p:txBody>
      </p:sp>
      <p:sp>
        <p:nvSpPr>
          <p:cNvPr id="44" name="TextBox 43"/>
          <p:cNvSpPr txBox="1"/>
          <p:nvPr/>
        </p:nvSpPr>
        <p:spPr>
          <a:xfrm>
            <a:off x="5835217" y="1622951"/>
            <a:ext cx="2321859" cy="369332"/>
          </a:xfrm>
          <a:prstGeom prst="rect">
            <a:avLst/>
          </a:prstGeom>
          <a:noFill/>
        </p:spPr>
        <p:txBody>
          <a:bodyPr wrap="square" rtlCol="0">
            <a:spAutoFit/>
          </a:bodyPr>
          <a:lstStyle/>
          <a:p>
            <a:r>
              <a:rPr lang="en-US" b="1" dirty="0" smtClean="0">
                <a:solidFill>
                  <a:schemeClr val="bg1"/>
                </a:solidFill>
              </a:rPr>
              <a:t>GRADE</a:t>
            </a:r>
          </a:p>
        </p:txBody>
      </p:sp>
      <p:sp>
        <p:nvSpPr>
          <p:cNvPr id="45" name="TextBox 44"/>
          <p:cNvSpPr txBox="1"/>
          <p:nvPr/>
        </p:nvSpPr>
        <p:spPr>
          <a:xfrm>
            <a:off x="8961185" y="1619470"/>
            <a:ext cx="2321859" cy="369332"/>
          </a:xfrm>
          <a:prstGeom prst="rect">
            <a:avLst/>
          </a:prstGeom>
          <a:noFill/>
        </p:spPr>
        <p:txBody>
          <a:bodyPr wrap="square" rtlCol="0">
            <a:spAutoFit/>
          </a:bodyPr>
          <a:lstStyle/>
          <a:p>
            <a:r>
              <a:rPr lang="en-US" b="1" dirty="0" smtClean="0">
                <a:solidFill>
                  <a:schemeClr val="bg1"/>
                </a:solidFill>
              </a:rPr>
              <a:t>PROJECTS</a:t>
            </a:r>
            <a:endParaRPr lang="en-US" b="1" dirty="0">
              <a:solidFill>
                <a:schemeClr val="bg1"/>
              </a:solidFill>
            </a:endParaRPr>
          </a:p>
        </p:txBody>
      </p:sp>
      <p:sp>
        <p:nvSpPr>
          <p:cNvPr id="46" name="TextBox 45"/>
          <p:cNvSpPr txBox="1"/>
          <p:nvPr/>
        </p:nvSpPr>
        <p:spPr>
          <a:xfrm>
            <a:off x="2709249" y="3231175"/>
            <a:ext cx="5036454" cy="369332"/>
          </a:xfrm>
          <a:prstGeom prst="rect">
            <a:avLst/>
          </a:prstGeom>
          <a:noFill/>
        </p:spPr>
        <p:txBody>
          <a:bodyPr wrap="square" rtlCol="0">
            <a:spAutoFit/>
          </a:bodyPr>
          <a:lstStyle/>
          <a:p>
            <a:r>
              <a:rPr lang="en-US" b="1" dirty="0" smtClean="0">
                <a:solidFill>
                  <a:schemeClr val="bg1"/>
                </a:solidFill>
              </a:rPr>
              <a:t>PROGRAMMING LANGUAGES</a:t>
            </a:r>
            <a:endParaRPr lang="en-US" b="1" dirty="0">
              <a:solidFill>
                <a:schemeClr val="bg1"/>
              </a:solidFill>
            </a:endParaRPr>
          </a:p>
        </p:txBody>
      </p:sp>
      <p:sp>
        <p:nvSpPr>
          <p:cNvPr id="49" name="TextBox 48"/>
          <p:cNvSpPr txBox="1"/>
          <p:nvPr/>
        </p:nvSpPr>
        <p:spPr>
          <a:xfrm>
            <a:off x="2709249" y="1622951"/>
            <a:ext cx="2321859" cy="369332"/>
          </a:xfrm>
          <a:prstGeom prst="rect">
            <a:avLst/>
          </a:prstGeom>
          <a:noFill/>
        </p:spPr>
        <p:txBody>
          <a:bodyPr wrap="square" rtlCol="0">
            <a:spAutoFit/>
          </a:bodyPr>
          <a:lstStyle/>
          <a:p>
            <a:r>
              <a:rPr lang="en-US" b="1" dirty="0" smtClean="0">
                <a:solidFill>
                  <a:schemeClr val="bg1"/>
                </a:solidFill>
              </a:rPr>
              <a:t>PHOTO</a:t>
            </a:r>
            <a:endParaRPr lang="en-US" b="1" dirty="0">
              <a:solidFill>
                <a:schemeClr val="bg1"/>
              </a:solidFill>
            </a:endParaRPr>
          </a:p>
        </p:txBody>
      </p:sp>
      <p:sp>
        <p:nvSpPr>
          <p:cNvPr id="53" name="TextBox 52"/>
          <p:cNvSpPr txBox="1"/>
          <p:nvPr/>
        </p:nvSpPr>
        <p:spPr>
          <a:xfrm>
            <a:off x="2709249" y="959389"/>
            <a:ext cx="9126071" cy="307777"/>
          </a:xfrm>
          <a:prstGeom prst="rect">
            <a:avLst/>
          </a:prstGeom>
          <a:noFill/>
        </p:spPr>
        <p:txBody>
          <a:bodyPr wrap="square" rtlCol="0">
            <a:spAutoFit/>
          </a:bodyPr>
          <a:lstStyle/>
          <a:p>
            <a:r>
              <a:rPr lang="en-US" sz="1400" dirty="0" smtClean="0">
                <a:solidFill>
                  <a:schemeClr val="bg1"/>
                </a:solidFill>
                <a:latin typeface="Open Sans" panose="020B0606030504020204"/>
              </a:rPr>
              <a:t>I am currently pursuing my bachelor of engineering degree in Computer Engineering from </a:t>
            </a:r>
            <a:r>
              <a:rPr lang="en-US" sz="1400" dirty="0" err="1" smtClean="0">
                <a:solidFill>
                  <a:schemeClr val="bg1"/>
                </a:solidFill>
                <a:latin typeface="Open Sans" panose="020B0606030504020204"/>
              </a:rPr>
              <a:t>Pimpri</a:t>
            </a:r>
            <a:r>
              <a:rPr lang="en-US" sz="1400" dirty="0" smtClean="0">
                <a:solidFill>
                  <a:schemeClr val="bg1"/>
                </a:solidFill>
                <a:latin typeface="Open Sans" panose="020B0606030504020204"/>
              </a:rPr>
              <a:t> </a:t>
            </a:r>
            <a:r>
              <a:rPr lang="en-US" sz="1400" dirty="0" err="1" smtClean="0">
                <a:solidFill>
                  <a:schemeClr val="bg1"/>
                </a:solidFill>
                <a:latin typeface="Open Sans" panose="020B0606030504020204"/>
              </a:rPr>
              <a:t>Chinchwad</a:t>
            </a:r>
            <a:r>
              <a:rPr lang="en-US" sz="1400" dirty="0" smtClean="0">
                <a:solidFill>
                  <a:schemeClr val="bg1"/>
                </a:solidFill>
                <a:latin typeface="Open Sans" panose="020B0606030504020204"/>
              </a:rPr>
              <a:t> College of Engineering, Pune.</a:t>
            </a:r>
            <a:endParaRPr lang="en-US" sz="1400" dirty="0">
              <a:solidFill>
                <a:schemeClr val="bg1"/>
              </a:solidFill>
              <a:latin typeface="Open Sans" panose="020B0606030504020204"/>
            </a:endParaRPr>
          </a:p>
        </p:txBody>
      </p:sp>
      <p:sp>
        <p:nvSpPr>
          <p:cNvPr id="54" name="TextBox 53"/>
          <p:cNvSpPr txBox="1"/>
          <p:nvPr/>
        </p:nvSpPr>
        <p:spPr>
          <a:xfrm>
            <a:off x="2553528" y="247611"/>
            <a:ext cx="8729515" cy="584775"/>
          </a:xfrm>
          <a:prstGeom prst="rect">
            <a:avLst/>
          </a:prstGeom>
          <a:noFill/>
        </p:spPr>
        <p:txBody>
          <a:bodyPr wrap="square" rtlCol="0">
            <a:spAutoFit/>
          </a:bodyPr>
          <a:lstStyle/>
          <a:p>
            <a:r>
              <a:rPr lang="en-IN" sz="2000" b="1" spc="300" dirty="0" smtClean="0">
                <a:solidFill>
                  <a:schemeClr val="bg1">
                    <a:lumMod val="95000"/>
                  </a:schemeClr>
                </a:solidFill>
              </a:rPr>
              <a:t>PIMPRI CHINCHWAD COLLEGE OF ENGINEERING, PUNE</a:t>
            </a:r>
          </a:p>
          <a:p>
            <a:r>
              <a:rPr lang="en-IN" sz="1200" b="1" i="1" spc="300" dirty="0" smtClean="0">
                <a:solidFill>
                  <a:schemeClr val="bg1">
                    <a:lumMod val="95000"/>
                  </a:schemeClr>
                </a:solidFill>
                <a:latin typeface="+mj-lt"/>
              </a:rPr>
              <a:t>(PCCOE)</a:t>
            </a:r>
            <a:endParaRPr lang="en-US" sz="1200" i="1" dirty="0">
              <a:solidFill>
                <a:schemeClr val="bg1"/>
              </a:solidFill>
              <a:latin typeface="+mj-lt"/>
            </a:endParaRPr>
          </a:p>
        </p:txBody>
      </p:sp>
      <p:sp>
        <p:nvSpPr>
          <p:cNvPr id="55" name="TextBox 54"/>
          <p:cNvSpPr txBox="1"/>
          <p:nvPr/>
        </p:nvSpPr>
        <p:spPr>
          <a:xfrm>
            <a:off x="5835216" y="4995063"/>
            <a:ext cx="5447827" cy="646331"/>
          </a:xfrm>
          <a:prstGeom prst="rect">
            <a:avLst/>
          </a:prstGeom>
          <a:noFill/>
        </p:spPr>
        <p:txBody>
          <a:bodyPr wrap="square" rtlCol="0">
            <a:spAutoFit/>
          </a:bodyPr>
          <a:lstStyle/>
          <a:p>
            <a:r>
              <a:rPr lang="en-US" b="1" dirty="0" smtClean="0">
                <a:solidFill>
                  <a:schemeClr val="bg1"/>
                </a:solidFill>
              </a:rPr>
              <a:t>ACTIVITIES</a:t>
            </a:r>
            <a:endParaRPr lang="en-US" b="1" dirty="0">
              <a:solidFill>
                <a:schemeClr val="bg1"/>
              </a:solidFill>
            </a:endParaRPr>
          </a:p>
          <a:p>
            <a:endParaRPr lang="en-US" b="1" dirty="0">
              <a:solidFill>
                <a:schemeClr val="bg1"/>
              </a:solidFill>
            </a:endParaRPr>
          </a:p>
        </p:txBody>
      </p:sp>
      <p:sp>
        <p:nvSpPr>
          <p:cNvPr id="56" name="TextBox 55"/>
          <p:cNvSpPr txBox="1"/>
          <p:nvPr/>
        </p:nvSpPr>
        <p:spPr>
          <a:xfrm>
            <a:off x="2711198" y="4986513"/>
            <a:ext cx="4030741" cy="369332"/>
          </a:xfrm>
          <a:prstGeom prst="rect">
            <a:avLst/>
          </a:prstGeom>
          <a:noFill/>
        </p:spPr>
        <p:txBody>
          <a:bodyPr wrap="square" rtlCol="0">
            <a:spAutoFit/>
          </a:bodyPr>
          <a:lstStyle/>
          <a:p>
            <a:r>
              <a:rPr lang="en-US" b="1" dirty="0">
                <a:solidFill>
                  <a:schemeClr val="bg1"/>
                </a:solidFill>
              </a:rPr>
              <a:t>CERTIFICATIONS</a:t>
            </a: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13422" y="1619469"/>
            <a:ext cx="2804027" cy="1378361"/>
          </a:xfrm>
          <a:prstGeom prst="rect">
            <a:avLst/>
          </a:prstGeom>
        </p:spPr>
      </p:pic>
      <p:sp>
        <p:nvSpPr>
          <p:cNvPr id="57" name="TextBox 56"/>
          <p:cNvSpPr txBox="1"/>
          <p:nvPr/>
        </p:nvSpPr>
        <p:spPr>
          <a:xfrm>
            <a:off x="5835217" y="2044964"/>
            <a:ext cx="2321859" cy="492443"/>
          </a:xfrm>
          <a:prstGeom prst="rect">
            <a:avLst/>
          </a:prstGeom>
          <a:noFill/>
        </p:spPr>
        <p:txBody>
          <a:bodyPr wrap="square" rtlCol="0">
            <a:spAutoFit/>
          </a:bodyPr>
          <a:lstStyle/>
          <a:p>
            <a:r>
              <a:rPr lang="en-US" sz="1400" dirty="0" smtClean="0">
                <a:solidFill>
                  <a:schemeClr val="bg1"/>
                </a:solidFill>
              </a:rPr>
              <a:t>8.98 SGPA</a:t>
            </a:r>
            <a:endParaRPr lang="en-US" sz="1400" dirty="0">
              <a:solidFill>
                <a:schemeClr val="bg1"/>
              </a:solidFill>
            </a:endParaRPr>
          </a:p>
          <a:p>
            <a:r>
              <a:rPr lang="en-US" sz="1200" dirty="0" smtClean="0">
                <a:solidFill>
                  <a:schemeClr val="bg1"/>
                </a:solidFill>
              </a:rPr>
              <a:t>First Class with Distinction</a:t>
            </a:r>
          </a:p>
        </p:txBody>
      </p:sp>
      <p:sp>
        <p:nvSpPr>
          <p:cNvPr id="58" name="TextBox 57"/>
          <p:cNvSpPr txBox="1"/>
          <p:nvPr/>
        </p:nvSpPr>
        <p:spPr>
          <a:xfrm>
            <a:off x="8961185" y="2041099"/>
            <a:ext cx="2321859" cy="307777"/>
          </a:xfrm>
          <a:prstGeom prst="rect">
            <a:avLst/>
          </a:prstGeom>
          <a:noFill/>
        </p:spPr>
        <p:txBody>
          <a:bodyPr wrap="square" rtlCol="0">
            <a:spAutoFit/>
          </a:bodyPr>
          <a:lstStyle/>
          <a:p>
            <a:r>
              <a:rPr lang="en-US" sz="1400" dirty="0" smtClean="0">
                <a:solidFill>
                  <a:schemeClr val="bg1"/>
                </a:solidFill>
              </a:rPr>
              <a:t>Water Management System</a:t>
            </a:r>
            <a:endParaRPr lang="en-US" sz="1200" dirty="0">
              <a:solidFill>
                <a:schemeClr val="bg1"/>
              </a:solidFill>
            </a:endParaRPr>
          </a:p>
        </p:txBody>
      </p:sp>
      <p:sp>
        <p:nvSpPr>
          <p:cNvPr id="60" name="TextBox 59"/>
          <p:cNvSpPr txBox="1"/>
          <p:nvPr/>
        </p:nvSpPr>
        <p:spPr>
          <a:xfrm>
            <a:off x="2706802" y="3661414"/>
            <a:ext cx="2321859"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C Programming</a:t>
            </a:r>
          </a:p>
          <a:p>
            <a:pPr marL="285750" indent="-285750">
              <a:buFont typeface="Arial" panose="020B0604020202020204" pitchFamily="34" charset="0"/>
              <a:buChar char="•"/>
            </a:pPr>
            <a:r>
              <a:rPr lang="en-US" sz="1400" dirty="0" smtClean="0">
                <a:solidFill>
                  <a:schemeClr val="bg1"/>
                </a:solidFill>
              </a:rPr>
              <a:t>C++ Programing</a:t>
            </a:r>
          </a:p>
          <a:p>
            <a:pPr marL="285750" indent="-285750">
              <a:buFont typeface="Arial" panose="020B0604020202020204" pitchFamily="34" charset="0"/>
              <a:buChar char="•"/>
            </a:pPr>
            <a:r>
              <a:rPr lang="en-US" sz="1400" dirty="0" smtClean="0">
                <a:solidFill>
                  <a:schemeClr val="bg1"/>
                </a:solidFill>
              </a:rPr>
              <a:t>Java Programming</a:t>
            </a:r>
          </a:p>
          <a:p>
            <a:pPr marL="285750" indent="-285750">
              <a:buFont typeface="Arial" panose="020B0604020202020204" pitchFamily="34" charset="0"/>
              <a:buChar char="•"/>
            </a:pPr>
            <a:r>
              <a:rPr lang="en-US" sz="1400" dirty="0" smtClean="0">
                <a:solidFill>
                  <a:schemeClr val="bg1"/>
                </a:solidFill>
              </a:rPr>
              <a:t>Python Programming</a:t>
            </a:r>
          </a:p>
          <a:p>
            <a:pPr marL="285750" indent="-285750">
              <a:buFont typeface="Arial" panose="020B0604020202020204" pitchFamily="34" charset="0"/>
              <a:buChar char="•"/>
            </a:pPr>
            <a:r>
              <a:rPr lang="en-US" sz="1400" dirty="0" smtClean="0">
                <a:solidFill>
                  <a:schemeClr val="bg1"/>
                </a:solidFill>
              </a:rPr>
              <a:t>R Programming</a:t>
            </a:r>
            <a:endParaRPr lang="en-US" sz="1200" dirty="0">
              <a:solidFill>
                <a:schemeClr val="bg1"/>
              </a:solidFill>
            </a:endParaRPr>
          </a:p>
        </p:txBody>
      </p:sp>
      <p:sp>
        <p:nvSpPr>
          <p:cNvPr id="61" name="TextBox 60"/>
          <p:cNvSpPr txBox="1"/>
          <p:nvPr/>
        </p:nvSpPr>
        <p:spPr>
          <a:xfrm>
            <a:off x="2710008" y="5414562"/>
            <a:ext cx="3187168"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Web Development 2020 Build 15 Projects (</a:t>
            </a:r>
            <a:r>
              <a:rPr lang="en-US" sz="1400" dirty="0" err="1" smtClean="0">
                <a:solidFill>
                  <a:schemeClr val="bg1"/>
                </a:solidFill>
              </a:rPr>
              <a:t>Bootcamp</a:t>
            </a:r>
            <a:r>
              <a:rPr lang="en-US" sz="1400" dirty="0" smtClean="0">
                <a:solidFill>
                  <a:schemeClr val="bg1"/>
                </a:solidFill>
              </a:rPr>
              <a:t>)</a:t>
            </a:r>
          </a:p>
          <a:p>
            <a:pPr marL="285750" indent="-285750">
              <a:buFont typeface="Arial" panose="020B0604020202020204" pitchFamily="34" charset="0"/>
              <a:buChar char="•"/>
            </a:pPr>
            <a:r>
              <a:rPr lang="en-US" sz="1400" dirty="0" smtClean="0">
                <a:solidFill>
                  <a:schemeClr val="bg1"/>
                </a:solidFill>
              </a:rPr>
              <a:t>Python </a:t>
            </a:r>
            <a:r>
              <a:rPr lang="en-US" sz="1400" dirty="0">
                <a:solidFill>
                  <a:schemeClr val="bg1"/>
                </a:solidFill>
              </a:rPr>
              <a:t>Programming (Specialization)</a:t>
            </a:r>
          </a:p>
          <a:p>
            <a:pPr marL="285750" indent="-285750">
              <a:buFont typeface="Arial" panose="020B0604020202020204" pitchFamily="34" charset="0"/>
              <a:buChar char="•"/>
            </a:pPr>
            <a:r>
              <a:rPr lang="en-US" sz="1400" dirty="0">
                <a:solidFill>
                  <a:schemeClr val="bg1"/>
                </a:solidFill>
              </a:rPr>
              <a:t>Data Science (Specialization)</a:t>
            </a:r>
          </a:p>
          <a:p>
            <a:pPr marL="285750" indent="-285750">
              <a:buFont typeface="Arial" panose="020B0604020202020204" pitchFamily="34" charset="0"/>
              <a:buChar char="•"/>
            </a:pPr>
            <a:r>
              <a:rPr lang="en-US" sz="1400" dirty="0">
                <a:solidFill>
                  <a:schemeClr val="bg1"/>
                </a:solidFill>
              </a:rPr>
              <a:t>R </a:t>
            </a:r>
            <a:r>
              <a:rPr lang="en-US" sz="1400" dirty="0" smtClean="0">
                <a:solidFill>
                  <a:schemeClr val="bg1"/>
                </a:solidFill>
              </a:rPr>
              <a:t>Programming</a:t>
            </a:r>
            <a:endParaRPr lang="en-US" sz="1400" dirty="0">
              <a:solidFill>
                <a:schemeClr val="bg1"/>
              </a:solidFill>
            </a:endParaRPr>
          </a:p>
        </p:txBody>
      </p:sp>
      <p:sp>
        <p:nvSpPr>
          <p:cNvPr id="62" name="TextBox 61"/>
          <p:cNvSpPr txBox="1"/>
          <p:nvPr/>
        </p:nvSpPr>
        <p:spPr>
          <a:xfrm>
            <a:off x="5835216" y="5404684"/>
            <a:ext cx="5854759"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Participated in IOT Challenge 2020 Certified by IIT Bombay and </a:t>
            </a:r>
            <a:r>
              <a:rPr lang="en-US" sz="1400" dirty="0" smtClean="0">
                <a:solidFill>
                  <a:schemeClr val="bg1"/>
                </a:solidFill>
              </a:rPr>
              <a:t>i3indya.</a:t>
            </a:r>
          </a:p>
          <a:p>
            <a:pPr marL="285750" indent="-285750">
              <a:buFont typeface="Arial" panose="020B0604020202020204" pitchFamily="34" charset="0"/>
              <a:buChar char="•"/>
            </a:pPr>
            <a:r>
              <a:rPr lang="en-US" sz="1400" dirty="0" smtClean="0">
                <a:solidFill>
                  <a:schemeClr val="bg1"/>
                </a:solidFill>
              </a:rPr>
              <a:t>Participated </a:t>
            </a:r>
            <a:r>
              <a:rPr lang="en-US" sz="1400" dirty="0">
                <a:solidFill>
                  <a:schemeClr val="bg1"/>
                </a:solidFill>
              </a:rPr>
              <a:t>in ICT Academy New India </a:t>
            </a:r>
            <a:r>
              <a:rPr lang="en-US" sz="1400" dirty="0" err="1">
                <a:solidFill>
                  <a:schemeClr val="bg1"/>
                </a:solidFill>
              </a:rPr>
              <a:t>Learnathon</a:t>
            </a:r>
            <a:r>
              <a:rPr lang="en-US" sz="1400" dirty="0">
                <a:solidFill>
                  <a:schemeClr val="bg1"/>
                </a:solidFill>
              </a:rPr>
              <a:t> 2020</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Member of </a:t>
            </a:r>
            <a:r>
              <a:rPr lang="en-US" sz="1400" dirty="0" err="1">
                <a:solidFill>
                  <a:schemeClr val="bg1"/>
                </a:solidFill>
              </a:rPr>
              <a:t>CodingClubIndia</a:t>
            </a:r>
            <a:r>
              <a:rPr lang="en-US" sz="1400" dirty="0">
                <a:solidFill>
                  <a:schemeClr val="bg1"/>
                </a:solidFill>
              </a:rPr>
              <a:t> to explore the Indian "World of Coding</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Volunteer at T&amp;P Cell of PCCOE, Pune</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Participated in Art Circle PCCOE, Pune</a:t>
            </a:r>
            <a:r>
              <a:rPr lang="en-US" sz="1400" dirty="0" smtClean="0">
                <a:solidFill>
                  <a:schemeClr val="bg1"/>
                </a:solidFill>
              </a:rPr>
              <a:t>.</a:t>
            </a:r>
            <a:endParaRPr lang="en-US" sz="1200" dirty="0">
              <a:solidFill>
                <a:schemeClr val="bg1"/>
              </a:solidFill>
            </a:endParaRPr>
          </a:p>
        </p:txBody>
      </p:sp>
      <p:sp>
        <p:nvSpPr>
          <p:cNvPr id="63" name="TextBox 62"/>
          <p:cNvSpPr txBox="1"/>
          <p:nvPr/>
        </p:nvSpPr>
        <p:spPr>
          <a:xfrm>
            <a:off x="8961185" y="3636548"/>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Leadership</a:t>
            </a:r>
          </a:p>
          <a:p>
            <a:pPr marL="285750" indent="-285750">
              <a:buFont typeface="Arial" panose="020B0604020202020204" pitchFamily="34" charset="0"/>
              <a:buChar char="•"/>
            </a:pPr>
            <a:r>
              <a:rPr lang="en-US" sz="1400" dirty="0">
                <a:solidFill>
                  <a:schemeClr val="bg1"/>
                </a:solidFill>
              </a:rPr>
              <a:t>Management</a:t>
            </a:r>
          </a:p>
          <a:p>
            <a:pPr marL="285750" indent="-285750">
              <a:buFont typeface="Arial" panose="020B0604020202020204" pitchFamily="34" charset="0"/>
              <a:buChar char="•"/>
            </a:pPr>
            <a:r>
              <a:rPr lang="en-US" sz="1400" dirty="0">
                <a:solidFill>
                  <a:schemeClr val="bg1"/>
                </a:solidFill>
              </a:rPr>
              <a:t>Problem Solving</a:t>
            </a:r>
            <a:endParaRPr lang="en-US" sz="1200" dirty="0">
              <a:solidFill>
                <a:schemeClr val="bg1"/>
              </a:solidFill>
            </a:endParaRPr>
          </a:p>
        </p:txBody>
      </p:sp>
      <p:sp>
        <p:nvSpPr>
          <p:cNvPr id="64" name="TextBox 63"/>
          <p:cNvSpPr txBox="1"/>
          <p:nvPr/>
        </p:nvSpPr>
        <p:spPr>
          <a:xfrm>
            <a:off x="5835217" y="3661413"/>
            <a:ext cx="232185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HTML, CSS, JavaScript</a:t>
            </a:r>
          </a:p>
          <a:p>
            <a:pPr marL="285750" indent="-285750">
              <a:buFont typeface="Arial" panose="020B0604020202020204" pitchFamily="34" charset="0"/>
              <a:buChar char="•"/>
            </a:pPr>
            <a:r>
              <a:rPr lang="en-US" sz="1400" dirty="0" smtClean="0">
                <a:solidFill>
                  <a:schemeClr val="bg1"/>
                </a:solidFill>
              </a:rPr>
              <a:t>Bootstrap</a:t>
            </a:r>
          </a:p>
          <a:p>
            <a:pPr marL="285750" indent="-285750">
              <a:buFont typeface="Arial" panose="020B0604020202020204" pitchFamily="34" charset="0"/>
              <a:buChar char="•"/>
            </a:pPr>
            <a:r>
              <a:rPr lang="en-US" sz="1400" dirty="0">
                <a:solidFill>
                  <a:schemeClr val="bg1"/>
                </a:solidFill>
              </a:rPr>
              <a:t>PHP, MySQL</a:t>
            </a:r>
            <a:endParaRPr lang="en-US" sz="1400" dirty="0" smtClean="0">
              <a:solidFill>
                <a:schemeClr val="bg1"/>
              </a:solidFill>
            </a:endParaRPr>
          </a:p>
          <a:p>
            <a:pPr marL="285750" indent="-285750">
              <a:buFont typeface="Arial" panose="020B0604020202020204" pitchFamily="34" charset="0"/>
              <a:buChar char="•"/>
            </a:pPr>
            <a:r>
              <a:rPr lang="en-US" sz="1400" dirty="0" smtClean="0">
                <a:solidFill>
                  <a:schemeClr val="bg1"/>
                </a:solidFill>
              </a:rPr>
              <a:t>Node.js</a:t>
            </a:r>
            <a:endParaRPr lang="en-US" sz="1200" dirty="0">
              <a:solidFill>
                <a:schemeClr val="bg1"/>
              </a:solidFill>
            </a:endParaRPr>
          </a:p>
        </p:txBody>
      </p:sp>
    </p:spTree>
    <p:extLst>
      <p:ext uri="{BB962C8B-B14F-4D97-AF65-F5344CB8AC3E}">
        <p14:creationId xmlns:p14="http://schemas.microsoft.com/office/powerpoint/2010/main" val="356036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3826" y="363163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2553529" y="247611"/>
            <a:ext cx="3344819" cy="400110"/>
          </a:xfrm>
          <a:prstGeom prst="rect">
            <a:avLst/>
          </a:prstGeom>
          <a:noFill/>
        </p:spPr>
        <p:txBody>
          <a:bodyPr wrap="square" rtlCol="0">
            <a:spAutoFit/>
          </a:bodyPr>
          <a:lstStyle/>
          <a:p>
            <a:r>
              <a:rPr lang="en-IN" sz="2000" b="1" spc="300" dirty="0" smtClean="0">
                <a:solidFill>
                  <a:schemeClr val="bg1">
                    <a:lumMod val="95000"/>
                  </a:schemeClr>
                </a:solidFill>
              </a:rPr>
              <a:t>EXPERIENCE</a:t>
            </a:r>
            <a:endParaRPr lang="en-IN" sz="2000" b="1" spc="300" dirty="0">
              <a:solidFill>
                <a:schemeClr val="bg1">
                  <a:lumMod val="95000"/>
                </a:schemeClr>
              </a:solidFill>
            </a:endParaRPr>
          </a:p>
        </p:txBody>
      </p:sp>
      <p:cxnSp>
        <p:nvCxnSpPr>
          <p:cNvPr id="10" name="Straight Connector 9"/>
          <p:cNvCxnSpPr/>
          <p:nvPr/>
        </p:nvCxnSpPr>
        <p:spPr>
          <a:xfrm flipH="1">
            <a:off x="3071364" y="1048871"/>
            <a:ext cx="12496" cy="561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3007659" y="994388"/>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3007659" y="2930594"/>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3007659" y="4866800"/>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206565" y="1470308"/>
            <a:ext cx="8148918" cy="307777"/>
          </a:xfrm>
          <a:prstGeom prst="rect">
            <a:avLst/>
          </a:prstGeom>
          <a:noFill/>
        </p:spPr>
        <p:txBody>
          <a:bodyPr wrap="square" rtlCol="0">
            <a:spAutoFit/>
          </a:bodyPr>
          <a:lstStyle/>
          <a:p>
            <a:r>
              <a:rPr lang="en-US" sz="1400" dirty="0" smtClean="0">
                <a:solidFill>
                  <a:schemeClr val="bg1"/>
                </a:solidFill>
              </a:rPr>
              <a:t>At PERFECT SKILLS, I work for developing client’s websites with HTML, CSS, JavaScript, MySQL &amp; PHP. </a:t>
            </a:r>
            <a:endParaRPr lang="en-US" sz="1400" dirty="0">
              <a:solidFill>
                <a:schemeClr val="bg1"/>
              </a:solidFill>
            </a:endParaRPr>
          </a:p>
        </p:txBody>
      </p:sp>
      <p:sp>
        <p:nvSpPr>
          <p:cNvPr id="13" name="TextBox 12"/>
          <p:cNvSpPr txBox="1"/>
          <p:nvPr/>
        </p:nvSpPr>
        <p:spPr>
          <a:xfrm>
            <a:off x="3201631" y="895332"/>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PERFECT SKILLS – Web Developer</a:t>
            </a:r>
          </a:p>
          <a:p>
            <a:r>
              <a:rPr lang="en-US" sz="1100" i="1" dirty="0" smtClean="0">
                <a:solidFill>
                  <a:schemeClr val="bg1"/>
                </a:solidFill>
              </a:rPr>
              <a:t>July 2020 -present</a:t>
            </a:r>
          </a:p>
        </p:txBody>
      </p:sp>
      <p:sp>
        <p:nvSpPr>
          <p:cNvPr id="43" name="TextBox 42"/>
          <p:cNvSpPr txBox="1"/>
          <p:nvPr/>
        </p:nvSpPr>
        <p:spPr>
          <a:xfrm>
            <a:off x="3209364" y="2836457"/>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ANALYTICS VIDHYA – Technical Writer</a:t>
            </a:r>
          </a:p>
          <a:p>
            <a:r>
              <a:rPr lang="en-US" sz="1100" i="1" dirty="0" smtClean="0">
                <a:solidFill>
                  <a:schemeClr val="bg1"/>
                </a:solidFill>
              </a:rPr>
              <a:t>June 2020 -present</a:t>
            </a:r>
            <a:endParaRPr lang="en-US" sz="1100" i="1" dirty="0">
              <a:solidFill>
                <a:schemeClr val="bg1"/>
              </a:solidFill>
            </a:endParaRPr>
          </a:p>
        </p:txBody>
      </p:sp>
      <p:sp>
        <p:nvSpPr>
          <p:cNvPr id="44" name="TextBox 43"/>
          <p:cNvSpPr txBox="1"/>
          <p:nvPr/>
        </p:nvSpPr>
        <p:spPr>
          <a:xfrm>
            <a:off x="3201631" y="4766208"/>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ROZBUZZ  </a:t>
            </a:r>
            <a:r>
              <a:rPr lang="en-US" sz="1600" dirty="0">
                <a:solidFill>
                  <a:schemeClr val="bg1"/>
                </a:solidFill>
                <a:latin typeface="Open Sans" panose="020B0606030504020204"/>
              </a:rPr>
              <a:t>WEMEDIA</a:t>
            </a:r>
            <a:r>
              <a:rPr lang="en-US" sz="1600" dirty="0" smtClean="0">
                <a:solidFill>
                  <a:schemeClr val="bg1"/>
                </a:solidFill>
                <a:latin typeface="Open Sans" panose="020B0606030504020204"/>
              </a:rPr>
              <a:t> </a:t>
            </a:r>
            <a:r>
              <a:rPr lang="en-US" sz="1600" dirty="0">
                <a:solidFill>
                  <a:schemeClr val="bg1"/>
                </a:solidFill>
                <a:latin typeface="Open Sans" panose="020B0606030504020204"/>
              </a:rPr>
              <a:t>– </a:t>
            </a:r>
            <a:r>
              <a:rPr lang="en-US" sz="1600" dirty="0" smtClean="0">
                <a:solidFill>
                  <a:schemeClr val="bg1"/>
                </a:solidFill>
                <a:latin typeface="Open Sans" panose="020B0606030504020204"/>
              </a:rPr>
              <a:t>Technical Writer</a:t>
            </a:r>
          </a:p>
          <a:p>
            <a:r>
              <a:rPr lang="en-US" sz="1100" i="1" dirty="0" smtClean="0">
                <a:solidFill>
                  <a:schemeClr val="bg1"/>
                </a:solidFill>
              </a:rPr>
              <a:t>May 2020 -present</a:t>
            </a:r>
            <a:endParaRPr lang="en-US" sz="1100" i="1" dirty="0">
              <a:solidFill>
                <a:schemeClr val="bg1"/>
              </a:solidFill>
            </a:endParaRPr>
          </a:p>
        </p:txBody>
      </p:sp>
      <p:sp>
        <p:nvSpPr>
          <p:cNvPr id="45" name="TextBox 44"/>
          <p:cNvSpPr txBox="1"/>
          <p:nvPr/>
        </p:nvSpPr>
        <p:spPr>
          <a:xfrm>
            <a:off x="3206565" y="3408085"/>
            <a:ext cx="8148918" cy="307777"/>
          </a:xfrm>
          <a:prstGeom prst="rect">
            <a:avLst/>
          </a:prstGeom>
          <a:noFill/>
        </p:spPr>
        <p:txBody>
          <a:bodyPr wrap="square" rtlCol="0">
            <a:spAutoFit/>
          </a:bodyPr>
          <a:lstStyle/>
          <a:p>
            <a:r>
              <a:rPr lang="en-US" sz="1400" dirty="0" smtClean="0">
                <a:solidFill>
                  <a:schemeClr val="bg1"/>
                </a:solidFill>
              </a:rPr>
              <a:t>At ANALYTICS VIDHYA, I researching on the concept of Big Data &amp; data science for innovating strong research.</a:t>
            </a:r>
          </a:p>
        </p:txBody>
      </p:sp>
      <p:sp>
        <p:nvSpPr>
          <p:cNvPr id="46" name="TextBox 45"/>
          <p:cNvSpPr txBox="1"/>
          <p:nvPr/>
        </p:nvSpPr>
        <p:spPr>
          <a:xfrm>
            <a:off x="3220210" y="5345862"/>
            <a:ext cx="8148918" cy="307777"/>
          </a:xfrm>
          <a:prstGeom prst="rect">
            <a:avLst/>
          </a:prstGeom>
          <a:noFill/>
        </p:spPr>
        <p:txBody>
          <a:bodyPr wrap="square" rtlCol="0">
            <a:spAutoFit/>
          </a:bodyPr>
          <a:lstStyle/>
          <a:p>
            <a:r>
              <a:rPr lang="en-US" sz="1400" dirty="0" smtClean="0">
                <a:solidFill>
                  <a:schemeClr val="bg1"/>
                </a:solidFill>
              </a:rPr>
              <a:t>At </a:t>
            </a:r>
            <a:r>
              <a:rPr lang="en-US" sz="1400" dirty="0">
                <a:solidFill>
                  <a:schemeClr val="bg1"/>
                </a:solidFill>
              </a:rPr>
              <a:t>ROZBUZZ  </a:t>
            </a:r>
            <a:r>
              <a:rPr lang="en-US" sz="1400" dirty="0" smtClean="0">
                <a:solidFill>
                  <a:schemeClr val="bg1"/>
                </a:solidFill>
              </a:rPr>
              <a:t>WEMEDIA, I worked on content development and technology research domain.</a:t>
            </a:r>
          </a:p>
        </p:txBody>
      </p:sp>
      <p:sp>
        <p:nvSpPr>
          <p:cNvPr id="49" name="TextBox 48"/>
          <p:cNvSpPr txBox="1"/>
          <p:nvPr/>
        </p:nvSpPr>
        <p:spPr>
          <a:xfrm>
            <a:off x="3220210" y="5611952"/>
            <a:ext cx="8148918"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“Do we really need 5-G Technology?”</a:t>
            </a:r>
          </a:p>
          <a:p>
            <a:pPr marL="285750" indent="-285750">
              <a:buFont typeface="Arial" panose="020B0604020202020204" pitchFamily="34" charset="0"/>
              <a:buChar char="•"/>
            </a:pPr>
            <a:r>
              <a:rPr lang="en-US" sz="1400" dirty="0">
                <a:solidFill>
                  <a:schemeClr val="bg1"/>
                </a:solidFill>
              </a:rPr>
              <a:t>“How technology can be used to face </a:t>
            </a:r>
            <a:r>
              <a:rPr lang="en-US" sz="1400" dirty="0" err="1">
                <a:solidFill>
                  <a:schemeClr val="bg1"/>
                </a:solidFill>
              </a:rPr>
              <a:t>Nisarga</a:t>
            </a:r>
            <a:r>
              <a:rPr lang="en-US" sz="1400" dirty="0">
                <a:solidFill>
                  <a:schemeClr val="bg1"/>
                </a:solidFill>
              </a:rPr>
              <a:t> cyclone?”</a:t>
            </a:r>
          </a:p>
          <a:p>
            <a:pPr marL="285750" indent="-285750">
              <a:buFont typeface="Arial" panose="020B0604020202020204" pitchFamily="34" charset="0"/>
              <a:buChar char="•"/>
            </a:pPr>
            <a:r>
              <a:rPr lang="en-US" sz="1400" dirty="0">
                <a:solidFill>
                  <a:schemeClr val="bg1"/>
                </a:solidFill>
              </a:rPr>
              <a:t>“The relationship between Human &amp; Technology”</a:t>
            </a:r>
          </a:p>
          <a:p>
            <a:pPr marL="285750" indent="-285750">
              <a:buFont typeface="Arial" panose="020B0604020202020204" pitchFamily="34" charset="0"/>
              <a:buChar char="•"/>
            </a:pPr>
            <a:r>
              <a:rPr lang="en-US" sz="1400" dirty="0">
                <a:solidFill>
                  <a:schemeClr val="bg1"/>
                </a:solidFill>
              </a:rPr>
              <a:t>“Is technology really limiting the creativity</a:t>
            </a:r>
            <a:r>
              <a:rPr lang="en-US" sz="1400" dirty="0" smtClean="0">
                <a:solidFill>
                  <a:schemeClr val="bg1"/>
                </a:solidFill>
              </a:rPr>
              <a:t>?”</a:t>
            </a:r>
          </a:p>
          <a:p>
            <a:endParaRPr lang="en-US" sz="1400" dirty="0" smtClean="0">
              <a:solidFill>
                <a:schemeClr val="bg1"/>
              </a:solidFill>
              <a:latin typeface="+mj-lt"/>
            </a:endParaRPr>
          </a:p>
          <a:p>
            <a:endParaRPr lang="en-US" sz="1400" dirty="0">
              <a:solidFill>
                <a:schemeClr val="bg1"/>
              </a:solidFill>
              <a:latin typeface="+mj-lt"/>
            </a:endParaRPr>
          </a:p>
        </p:txBody>
      </p:sp>
      <p:sp>
        <p:nvSpPr>
          <p:cNvPr id="50" name="TextBox 49"/>
          <p:cNvSpPr txBox="1"/>
          <p:nvPr/>
        </p:nvSpPr>
        <p:spPr>
          <a:xfrm>
            <a:off x="3220210" y="3672201"/>
            <a:ext cx="814891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“Big Data Applications: The Influencer”</a:t>
            </a:r>
          </a:p>
          <a:p>
            <a:pPr marL="285750" indent="-285750">
              <a:buFont typeface="Arial" panose="020B0604020202020204" pitchFamily="34" charset="0"/>
              <a:buChar char="•"/>
            </a:pPr>
            <a:r>
              <a:rPr lang="en-US" sz="1400" dirty="0" smtClean="0">
                <a:solidFill>
                  <a:schemeClr val="bg1"/>
                </a:solidFill>
              </a:rPr>
              <a:t>“Big Data 3 V’s &amp; 5 V’s”</a:t>
            </a:r>
          </a:p>
          <a:p>
            <a:pPr marL="285750" indent="-285750">
              <a:buFont typeface="Arial" panose="020B0604020202020204" pitchFamily="34" charset="0"/>
              <a:buChar char="•"/>
            </a:pPr>
            <a:r>
              <a:rPr lang="en-US" sz="1400" dirty="0" smtClean="0">
                <a:solidFill>
                  <a:schemeClr val="bg1"/>
                </a:solidFill>
              </a:rPr>
              <a:t>“What is Big Data?”</a:t>
            </a:r>
            <a:endParaRPr lang="en-US" dirty="0">
              <a:solidFill>
                <a:schemeClr val="bg1"/>
              </a:solidFill>
            </a:endParaRPr>
          </a:p>
        </p:txBody>
      </p:sp>
      <p:sp>
        <p:nvSpPr>
          <p:cNvPr id="51" name="TextBox 50"/>
          <p:cNvSpPr txBox="1"/>
          <p:nvPr/>
        </p:nvSpPr>
        <p:spPr>
          <a:xfrm>
            <a:off x="3220210" y="1732184"/>
            <a:ext cx="814891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Professional web-portfolio using HTML, CSS, JavaScript &amp; Bootstrap.</a:t>
            </a:r>
          </a:p>
          <a:p>
            <a:pPr marL="285750" indent="-285750">
              <a:buFont typeface="Arial" panose="020B0604020202020204" pitchFamily="34" charset="0"/>
              <a:buChar char="•"/>
            </a:pPr>
            <a:r>
              <a:rPr lang="en-US" sz="1400" dirty="0" smtClean="0">
                <a:solidFill>
                  <a:schemeClr val="bg1"/>
                </a:solidFill>
              </a:rPr>
              <a:t>Client’s project of developing website using HTML, CSS, PHP, JavaScript &amp; Bootstrap.</a:t>
            </a:r>
          </a:p>
        </p:txBody>
      </p:sp>
    </p:spTree>
    <p:extLst>
      <p:ext uri="{BB962C8B-B14F-4D97-AF65-F5344CB8AC3E}">
        <p14:creationId xmlns:p14="http://schemas.microsoft.com/office/powerpoint/2010/main" val="2990090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flipV="1">
            <a:off x="126452" y="4162166"/>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2960522" y="1610504"/>
            <a:ext cx="2507920" cy="3549064"/>
          </a:xfrm>
          <a:prstGeom prst="rect">
            <a:avLst/>
          </a:prstGeom>
          <a:effectLst>
            <a:outerShdw blurRad="127000" dist="38100" sx="108000" sy="108000" algn="ctr" rotWithShape="0">
              <a:schemeClr val="tx1">
                <a:alpha val="35000"/>
              </a:schemeClr>
            </a:outerShdw>
          </a:effectLst>
        </p:spPr>
      </p:pic>
      <p:sp>
        <p:nvSpPr>
          <p:cNvPr id="11" name="TextBox 10"/>
          <p:cNvSpPr txBox="1"/>
          <p:nvPr/>
        </p:nvSpPr>
        <p:spPr>
          <a:xfrm>
            <a:off x="2553529" y="247611"/>
            <a:ext cx="2644031" cy="400110"/>
          </a:xfrm>
          <a:prstGeom prst="rect">
            <a:avLst/>
          </a:prstGeom>
          <a:noFill/>
        </p:spPr>
        <p:txBody>
          <a:bodyPr wrap="square" rtlCol="0">
            <a:spAutoFit/>
          </a:bodyPr>
          <a:lstStyle/>
          <a:p>
            <a:r>
              <a:rPr lang="en-IN" sz="2000" b="1" spc="300" dirty="0" smtClean="0">
                <a:solidFill>
                  <a:schemeClr val="bg1">
                    <a:lumMod val="95000"/>
                  </a:schemeClr>
                </a:solidFill>
              </a:rPr>
              <a:t>RESEARCH</a:t>
            </a:r>
            <a:endParaRPr lang="en-IN" sz="2000" b="1" spc="300" dirty="0">
              <a:solidFill>
                <a:schemeClr val="bg1">
                  <a:lumMod val="95000"/>
                </a:schemeClr>
              </a:solidFill>
            </a:endParaRPr>
          </a:p>
        </p:txBody>
      </p:sp>
      <p:pic>
        <p:nvPicPr>
          <p:cNvPr id="12" name="Picture 11"/>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tretch>
            <a:fillRect/>
          </a:stretch>
        </p:blipFill>
        <p:spPr>
          <a:xfrm>
            <a:off x="5944427" y="1604743"/>
            <a:ext cx="2478921" cy="3549064"/>
          </a:xfrm>
          <a:prstGeom prst="rect">
            <a:avLst/>
          </a:prstGeom>
          <a:effectLst>
            <a:outerShdw blurRad="127000" dist="38100" sx="108000" sy="108000" algn="ctr" rotWithShape="0">
              <a:schemeClr val="tx1">
                <a:alpha val="35000"/>
              </a:schemeClr>
            </a:outerShdw>
          </a:effectLst>
        </p:spPr>
      </p:pic>
      <p:pic>
        <p:nvPicPr>
          <p:cNvPr id="13" name="Picture 12"/>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889373" y="1604743"/>
            <a:ext cx="2477006" cy="3549064"/>
          </a:xfrm>
          <a:prstGeom prst="rect">
            <a:avLst/>
          </a:prstGeom>
          <a:effectLst>
            <a:outerShdw blurRad="127000" dist="38100" sx="108000" sy="108000" algn="ctr" rotWithShape="0">
              <a:schemeClr val="tx1">
                <a:alpha val="35000"/>
              </a:schemeClr>
            </a:outerShdw>
          </a:effectLst>
        </p:spPr>
      </p:pic>
      <p:sp>
        <p:nvSpPr>
          <p:cNvPr id="33" name="Oval 32"/>
          <p:cNvSpPr/>
          <p:nvPr/>
        </p:nvSpPr>
        <p:spPr>
          <a:xfrm>
            <a:off x="538653" y="247611"/>
            <a:ext cx="1219200" cy="1266825"/>
          </a:xfrm>
          <a:prstGeom prst="ellipse">
            <a:avLst/>
          </a:prstGeom>
          <a:blipFill>
            <a:blip r:embed="rId13">
              <a:extLst>
                <a:ext uri="{BEBA8EAE-BF5A-486C-A8C5-ECC9F3942E4B}">
                  <a14:imgProps xmlns:a14="http://schemas.microsoft.com/office/drawing/2010/main">
                    <a14:imgLayer r:embed="rId1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p:cNvSpPr txBox="1"/>
          <p:nvPr/>
        </p:nvSpPr>
        <p:spPr>
          <a:xfrm>
            <a:off x="2960522" y="5424369"/>
            <a:ext cx="2507920" cy="1169551"/>
          </a:xfrm>
          <a:prstGeom prst="rect">
            <a:avLst/>
          </a:prstGeom>
          <a:noFill/>
        </p:spPr>
        <p:txBody>
          <a:bodyPr wrap="square" rtlCol="0">
            <a:spAutoFit/>
          </a:bodyPr>
          <a:lstStyle/>
          <a:p>
            <a:r>
              <a:rPr lang="en-US" sz="1400" dirty="0" smtClean="0">
                <a:solidFill>
                  <a:schemeClr val="bg1"/>
                </a:solidFill>
                <a:latin typeface="Open Sans" panose="020B0606030504020204"/>
              </a:rPr>
              <a:t>This series explains various applications of “Big Data” as it influences many fields </a:t>
            </a:r>
            <a:r>
              <a:rPr lang="en-US" sz="1400" dirty="0">
                <a:solidFill>
                  <a:schemeClr val="bg1"/>
                </a:solidFill>
                <a:latin typeface="Open Sans" panose="020B0606030504020204"/>
              </a:rPr>
              <a:t>f</a:t>
            </a:r>
            <a:r>
              <a:rPr lang="en-US" sz="1400" dirty="0" smtClean="0">
                <a:solidFill>
                  <a:schemeClr val="bg1"/>
                </a:solidFill>
                <a:latin typeface="Open Sans" panose="020B0606030504020204"/>
              </a:rPr>
              <a:t>or e.g. E-commerce, IOT, Media &amp; Entertainment, Healthcare etc.</a:t>
            </a:r>
            <a:endParaRPr lang="en-US" sz="1400" dirty="0">
              <a:solidFill>
                <a:schemeClr val="bg1"/>
              </a:solidFill>
              <a:latin typeface="Open Sans" panose="020B0606030504020204"/>
            </a:endParaRPr>
          </a:p>
        </p:txBody>
      </p:sp>
      <p:sp>
        <p:nvSpPr>
          <p:cNvPr id="30" name="TextBox 29"/>
          <p:cNvSpPr txBox="1"/>
          <p:nvPr/>
        </p:nvSpPr>
        <p:spPr>
          <a:xfrm>
            <a:off x="6002185" y="5428844"/>
            <a:ext cx="2507920" cy="1169551"/>
          </a:xfrm>
          <a:prstGeom prst="rect">
            <a:avLst/>
          </a:prstGeom>
          <a:noFill/>
        </p:spPr>
        <p:txBody>
          <a:bodyPr wrap="square" rtlCol="0">
            <a:spAutoFit/>
          </a:bodyPr>
          <a:lstStyle/>
          <a:p>
            <a:r>
              <a:rPr lang="en-US" sz="1400" dirty="0" smtClean="0">
                <a:solidFill>
                  <a:schemeClr val="bg1"/>
                </a:solidFill>
                <a:latin typeface="Open Sans" panose="020B0606030504020204"/>
              </a:rPr>
              <a:t>It demonstrated structure and behavior of “Big Data”.</a:t>
            </a:r>
          </a:p>
          <a:p>
            <a:r>
              <a:rPr lang="en-US" sz="1400" dirty="0" smtClean="0">
                <a:solidFill>
                  <a:schemeClr val="bg1"/>
                </a:solidFill>
                <a:latin typeface="Open Sans" panose="020B0606030504020204"/>
              </a:rPr>
              <a:t>Big Data stands on mainly 5 pillars i.e. Volume, Velocity, Variety, Veracity &amp; Value.</a:t>
            </a:r>
            <a:endParaRPr lang="en-US" sz="1400" dirty="0">
              <a:solidFill>
                <a:schemeClr val="bg1"/>
              </a:solidFill>
              <a:latin typeface="Open Sans" panose="020B0606030504020204"/>
            </a:endParaRPr>
          </a:p>
        </p:txBody>
      </p:sp>
      <p:sp>
        <p:nvSpPr>
          <p:cNvPr id="31" name="TextBox 30"/>
          <p:cNvSpPr txBox="1"/>
          <p:nvPr/>
        </p:nvSpPr>
        <p:spPr>
          <a:xfrm>
            <a:off x="8919211" y="5428844"/>
            <a:ext cx="2507920" cy="954107"/>
          </a:xfrm>
          <a:prstGeom prst="rect">
            <a:avLst/>
          </a:prstGeom>
          <a:noFill/>
        </p:spPr>
        <p:txBody>
          <a:bodyPr wrap="square" rtlCol="0">
            <a:spAutoFit/>
          </a:bodyPr>
          <a:lstStyle/>
          <a:p>
            <a:r>
              <a:rPr lang="en-US" sz="1400" dirty="0" smtClean="0">
                <a:solidFill>
                  <a:schemeClr val="bg1"/>
                </a:solidFill>
                <a:latin typeface="Open Sans" panose="020B0606030504020204"/>
              </a:rPr>
              <a:t>“What is Big Data?” is the inception series of “Big Data”. It explains Big Data concept with real time application basis examples. </a:t>
            </a:r>
            <a:endParaRPr lang="en-US" sz="1400" dirty="0">
              <a:solidFill>
                <a:schemeClr val="bg1"/>
              </a:solidFill>
              <a:latin typeface="Open Sans" panose="020B0606030504020204"/>
            </a:endParaRPr>
          </a:p>
        </p:txBody>
      </p:sp>
      <p:sp>
        <p:nvSpPr>
          <p:cNvPr id="14" name="TextBox 13"/>
          <p:cNvSpPr txBox="1"/>
          <p:nvPr/>
        </p:nvSpPr>
        <p:spPr>
          <a:xfrm>
            <a:off x="2912746" y="744071"/>
            <a:ext cx="8453633" cy="584775"/>
          </a:xfrm>
          <a:prstGeom prst="rect">
            <a:avLst/>
          </a:prstGeom>
          <a:noFill/>
        </p:spPr>
        <p:txBody>
          <a:bodyPr wrap="square" rtlCol="0">
            <a:spAutoFit/>
          </a:bodyPr>
          <a:lstStyle/>
          <a:p>
            <a:r>
              <a:rPr lang="en-US" sz="1600" dirty="0" smtClean="0">
                <a:solidFill>
                  <a:schemeClr val="bg1"/>
                </a:solidFill>
                <a:latin typeface="Open Sans" panose="020B0606030504020204"/>
              </a:rPr>
              <a:t>I recently started to publish a series of “Big Data”. This whole series explores the concepts, applications, technologies, architecture &amp; prediction technics of “Big Data”. </a:t>
            </a:r>
            <a:endParaRPr lang="en-US" sz="1600" dirty="0">
              <a:solidFill>
                <a:schemeClr val="bg1"/>
              </a:solidFill>
              <a:latin typeface="Open Sans" panose="020B0606030504020204"/>
            </a:endParaRPr>
          </a:p>
        </p:txBody>
      </p:sp>
    </p:spTree>
    <p:extLst>
      <p:ext uri="{BB962C8B-B14F-4D97-AF65-F5344CB8AC3E}">
        <p14:creationId xmlns:p14="http://schemas.microsoft.com/office/powerpoint/2010/main" val="575569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4687920"/>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0650" y="1798033"/>
            <a:ext cx="2756760" cy="2346409"/>
          </a:xfrm>
          <a:prstGeom prst="rect">
            <a:avLst/>
          </a:prstGeom>
          <a:effectLst>
            <a:outerShdw blurRad="127000" dist="38100" sx="108000" sy="108000" algn="ctr" rotWithShape="0">
              <a:schemeClr val="tx1">
                <a:alpha val="35000"/>
              </a:schemeClr>
            </a:outerShdw>
          </a:effec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8348" y="1793005"/>
            <a:ext cx="2669634" cy="2338912"/>
          </a:xfrm>
          <a:prstGeom prst="rect">
            <a:avLst/>
          </a:prstGeom>
          <a:effectLst>
            <a:outerShdw blurRad="127000" dist="38100" sx="108000" sy="108000" algn="ctr" rotWithShape="0">
              <a:schemeClr val="tx1">
                <a:alpha val="35000"/>
              </a:schemeClr>
            </a:outerShdw>
          </a:effectLst>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8920" y="1789257"/>
            <a:ext cx="2636075" cy="2346408"/>
          </a:xfrm>
          <a:prstGeom prst="rect">
            <a:avLst/>
          </a:prstGeom>
          <a:effectLst>
            <a:outerShdw blurRad="127000" dist="38100" sx="108000" sy="108000" algn="ctr" rotWithShape="0">
              <a:schemeClr val="tx1">
                <a:alpha val="35000"/>
              </a:schemeClr>
            </a:outerShdw>
          </a:effectLst>
        </p:spPr>
      </p:pic>
      <p:sp>
        <p:nvSpPr>
          <p:cNvPr id="31" name="TextBox 30"/>
          <p:cNvSpPr txBox="1"/>
          <p:nvPr/>
        </p:nvSpPr>
        <p:spPr>
          <a:xfrm>
            <a:off x="2553529" y="247611"/>
            <a:ext cx="3344819" cy="400110"/>
          </a:xfrm>
          <a:prstGeom prst="rect">
            <a:avLst/>
          </a:prstGeom>
          <a:noFill/>
        </p:spPr>
        <p:txBody>
          <a:bodyPr wrap="square" rtlCol="0">
            <a:spAutoFit/>
          </a:bodyPr>
          <a:lstStyle/>
          <a:p>
            <a:r>
              <a:rPr lang="en-IN" sz="2000" b="1" spc="300" dirty="0" smtClean="0">
                <a:solidFill>
                  <a:schemeClr val="bg1">
                    <a:lumMod val="95000"/>
                  </a:schemeClr>
                </a:solidFill>
              </a:rPr>
              <a:t>RESEARCH &amp; ARTICAL</a:t>
            </a:r>
            <a:endParaRPr lang="en-IN" sz="2000" b="1" spc="300" dirty="0">
              <a:solidFill>
                <a:schemeClr val="bg1">
                  <a:lumMod val="95000"/>
                </a:schemeClr>
              </a:solidFill>
            </a:endParaRPr>
          </a:p>
        </p:txBody>
      </p:sp>
      <p:sp>
        <p:nvSpPr>
          <p:cNvPr id="10" name="TextBox 9"/>
          <p:cNvSpPr txBox="1"/>
          <p:nvPr/>
        </p:nvSpPr>
        <p:spPr>
          <a:xfrm>
            <a:off x="2670650" y="779929"/>
            <a:ext cx="9004345" cy="646331"/>
          </a:xfrm>
          <a:prstGeom prst="rect">
            <a:avLst/>
          </a:prstGeom>
          <a:noFill/>
        </p:spPr>
        <p:txBody>
          <a:bodyPr wrap="square" rtlCol="0">
            <a:spAutoFit/>
          </a:bodyPr>
          <a:lstStyle/>
          <a:p>
            <a:r>
              <a:rPr lang="en-US" dirty="0" smtClean="0">
                <a:solidFill>
                  <a:schemeClr val="bg1"/>
                </a:solidFill>
                <a:latin typeface="Open Sans" panose="020B0606030504020204"/>
              </a:rPr>
              <a:t>This is my world of enthusiastic efforts with technology and its nature of problem solving. I am continuously trying to contribute in research domain which helps us in solving the real world problems.  </a:t>
            </a:r>
          </a:p>
        </p:txBody>
      </p:sp>
      <p:sp>
        <p:nvSpPr>
          <p:cNvPr id="11" name="TextBox 10"/>
          <p:cNvSpPr txBox="1"/>
          <p:nvPr/>
        </p:nvSpPr>
        <p:spPr>
          <a:xfrm>
            <a:off x="2670650" y="4388280"/>
            <a:ext cx="2756760" cy="2031325"/>
          </a:xfrm>
          <a:prstGeom prst="rect">
            <a:avLst/>
          </a:prstGeom>
          <a:noFill/>
        </p:spPr>
        <p:txBody>
          <a:bodyPr wrap="square" rtlCol="0">
            <a:spAutoFit/>
          </a:bodyPr>
          <a:lstStyle/>
          <a:p>
            <a:r>
              <a:rPr lang="en-US" sz="1400" dirty="0" smtClean="0">
                <a:solidFill>
                  <a:schemeClr val="bg1"/>
                </a:solidFill>
                <a:latin typeface="Open Sans" panose="020B0606030504020204"/>
              </a:rPr>
              <a:t>India recently faced “</a:t>
            </a:r>
            <a:r>
              <a:rPr lang="en-US" sz="1400" dirty="0" err="1" smtClean="0">
                <a:solidFill>
                  <a:schemeClr val="bg1"/>
                </a:solidFill>
                <a:latin typeface="Open Sans" panose="020B0606030504020204"/>
              </a:rPr>
              <a:t>Nisarga</a:t>
            </a:r>
            <a:r>
              <a:rPr lang="en-US" sz="1400" dirty="0" smtClean="0">
                <a:solidFill>
                  <a:schemeClr val="bg1"/>
                </a:solidFill>
                <a:latin typeface="Open Sans" panose="020B0606030504020204"/>
              </a:rPr>
              <a:t>” cyclone! It was collapsed at the coastline of the Indian state of Maharashtra and Gujarat. This article demonstrate some important &amp; efficient technological ways which can be help our India for strongly facing “</a:t>
            </a:r>
            <a:r>
              <a:rPr lang="en-US" sz="1400" dirty="0" err="1" smtClean="0">
                <a:solidFill>
                  <a:schemeClr val="bg1"/>
                </a:solidFill>
                <a:latin typeface="Open Sans" panose="020B0606030504020204"/>
              </a:rPr>
              <a:t>Nisarga</a:t>
            </a:r>
            <a:r>
              <a:rPr lang="en-US" sz="1400" dirty="0" smtClean="0">
                <a:solidFill>
                  <a:schemeClr val="bg1"/>
                </a:solidFill>
                <a:latin typeface="Open Sans" panose="020B0606030504020204"/>
              </a:rPr>
              <a:t>” cyclone </a:t>
            </a:r>
            <a:r>
              <a:rPr lang="en-US" sz="1400" dirty="0" err="1" smtClean="0">
                <a:solidFill>
                  <a:schemeClr val="bg1"/>
                </a:solidFill>
                <a:latin typeface="Open Sans" panose="020B0606030504020204"/>
              </a:rPr>
              <a:t>aa</a:t>
            </a:r>
            <a:r>
              <a:rPr lang="en-US" sz="1400" dirty="0" smtClean="0">
                <a:solidFill>
                  <a:schemeClr val="bg1"/>
                </a:solidFill>
                <a:latin typeface="Open Sans" panose="020B0606030504020204"/>
              </a:rPr>
              <a:t> well as from future disaster crisis with minimum damages. </a:t>
            </a:r>
            <a:endParaRPr lang="en-US" sz="1400" dirty="0">
              <a:solidFill>
                <a:schemeClr val="bg1"/>
              </a:solidFill>
              <a:latin typeface="Open Sans" panose="020B0606030504020204"/>
            </a:endParaRPr>
          </a:p>
        </p:txBody>
      </p:sp>
      <p:sp>
        <p:nvSpPr>
          <p:cNvPr id="32" name="TextBox 31"/>
          <p:cNvSpPr txBox="1"/>
          <p:nvPr/>
        </p:nvSpPr>
        <p:spPr>
          <a:xfrm>
            <a:off x="5930370" y="4388280"/>
            <a:ext cx="2756760" cy="1384995"/>
          </a:xfrm>
          <a:prstGeom prst="rect">
            <a:avLst/>
          </a:prstGeom>
          <a:noFill/>
        </p:spPr>
        <p:txBody>
          <a:bodyPr wrap="square" rtlCol="0">
            <a:spAutoFit/>
          </a:bodyPr>
          <a:lstStyle/>
          <a:p>
            <a:r>
              <a:rPr lang="en-US" sz="1400" dirty="0" smtClean="0">
                <a:solidFill>
                  <a:schemeClr val="bg1"/>
                </a:solidFill>
                <a:latin typeface="Open Sans" panose="020B0606030504020204"/>
              </a:rPr>
              <a:t>This article demonstrate my thoughts about “Do we really need 5-G Technology in 2020?”. It also explains the scope of “5-G Technology” which is going to establish the strong world in tech domain.</a:t>
            </a:r>
            <a:endParaRPr lang="en-US" sz="1400" dirty="0">
              <a:solidFill>
                <a:schemeClr val="bg1"/>
              </a:solidFill>
              <a:latin typeface="Open Sans" panose="020B0606030504020204"/>
            </a:endParaRPr>
          </a:p>
        </p:txBody>
      </p:sp>
      <p:sp>
        <p:nvSpPr>
          <p:cNvPr id="43" name="TextBox 42"/>
          <p:cNvSpPr txBox="1"/>
          <p:nvPr/>
        </p:nvSpPr>
        <p:spPr>
          <a:xfrm>
            <a:off x="9040131" y="4388280"/>
            <a:ext cx="2756760" cy="1384995"/>
          </a:xfrm>
          <a:prstGeom prst="rect">
            <a:avLst/>
          </a:prstGeom>
          <a:noFill/>
        </p:spPr>
        <p:txBody>
          <a:bodyPr wrap="square" rtlCol="0">
            <a:spAutoFit/>
          </a:bodyPr>
          <a:lstStyle/>
          <a:p>
            <a:r>
              <a:rPr lang="en-US" sz="1400" dirty="0" smtClean="0">
                <a:solidFill>
                  <a:schemeClr val="bg1"/>
                </a:solidFill>
                <a:latin typeface="Open Sans" panose="020B0606030504020204"/>
              </a:rPr>
              <a:t>It is my freelance efforts of studying the relationship as well as interference of technology in human life. How human can satisfy their needs using technology. It explains the philosophy of human with technology.</a:t>
            </a:r>
            <a:endParaRPr lang="en-US" sz="1400" dirty="0">
              <a:solidFill>
                <a:schemeClr val="bg1"/>
              </a:solidFill>
              <a:latin typeface="Open Sans" panose="020B0606030504020204"/>
            </a:endParaRPr>
          </a:p>
        </p:txBody>
      </p:sp>
    </p:spTree>
    <p:extLst>
      <p:ext uri="{BB962C8B-B14F-4D97-AF65-F5344CB8AC3E}">
        <p14:creationId xmlns:p14="http://schemas.microsoft.com/office/powerpoint/2010/main" val="1645614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26452" y="5179553"/>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8" name="Group 27">
            <a:extLst>
              <a:ext uri="{FF2B5EF4-FFF2-40B4-BE49-F238E27FC236}">
                <a16:creationId xmlns="" xmlns:a16="http://schemas.microsoft.com/office/drawing/2014/main" id="{7BDE9E48-A6D4-4E86-BA57-38AB24483D7E}"/>
              </a:ext>
            </a:extLst>
          </p:cNvPr>
          <p:cNvGrpSpPr/>
          <p:nvPr/>
        </p:nvGrpSpPr>
        <p:grpSpPr>
          <a:xfrm>
            <a:off x="3280245" y="1511949"/>
            <a:ext cx="7608152" cy="4928859"/>
            <a:chOff x="3371850" y="1276350"/>
            <a:chExt cx="7608152" cy="4928859"/>
          </a:xfrm>
        </p:grpSpPr>
        <p:sp>
          <p:nvSpPr>
            <p:cNvPr id="29" name="Rectangle 28">
              <a:extLst>
                <a:ext uri="{FF2B5EF4-FFF2-40B4-BE49-F238E27FC236}">
                  <a16:creationId xmlns="" xmlns:a16="http://schemas.microsoft.com/office/drawing/2014/main" id="{461B1364-99A0-406D-9062-D59441A4BE38}"/>
                </a:ext>
              </a:extLst>
            </p:cNvPr>
            <p:cNvSpPr/>
            <p:nvPr/>
          </p:nvSpPr>
          <p:spPr>
            <a:xfrm>
              <a:off x="3371850" y="1276350"/>
              <a:ext cx="2381250" cy="2381250"/>
            </a:xfrm>
            <a:prstGeom prst="rect">
              <a:avLst/>
            </a:prstGeom>
            <a:blipFill>
              <a:blip r:embed="rId9">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 xmlns:a16="http://schemas.microsoft.com/office/drawing/2014/main" id="{D40325EA-695F-4AE1-BF6D-F0D7C01FB4FA}"/>
                </a:ext>
              </a:extLst>
            </p:cNvPr>
            <p:cNvSpPr/>
            <p:nvPr/>
          </p:nvSpPr>
          <p:spPr>
            <a:xfrm>
              <a:off x="5985301" y="1276350"/>
              <a:ext cx="2381250" cy="2381250"/>
            </a:xfrm>
            <a:prstGeom prst="rect">
              <a:avLst/>
            </a:prstGeom>
            <a:blipFill>
              <a:blip r:embed="rId10">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4DBEBD05-2676-4305-9021-FCD86B91AB53}"/>
                </a:ext>
              </a:extLst>
            </p:cNvPr>
            <p:cNvSpPr/>
            <p:nvPr/>
          </p:nvSpPr>
          <p:spPr>
            <a:xfrm>
              <a:off x="8598752" y="1276350"/>
              <a:ext cx="2381250" cy="2381250"/>
            </a:xfrm>
            <a:prstGeom prst="rect">
              <a:avLst/>
            </a:prstGeom>
            <a:blipFill>
              <a:blip r:embed="rId11">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 xmlns:a16="http://schemas.microsoft.com/office/drawing/2014/main" id="{B126F610-1D72-4F53-874B-08DB28C1CE69}"/>
                </a:ext>
              </a:extLst>
            </p:cNvPr>
            <p:cNvSpPr/>
            <p:nvPr/>
          </p:nvSpPr>
          <p:spPr>
            <a:xfrm>
              <a:off x="3371850" y="3823959"/>
              <a:ext cx="2381250" cy="2381250"/>
            </a:xfrm>
            <a:prstGeom prst="rect">
              <a:avLst/>
            </a:prstGeom>
            <a:blipFill>
              <a:blip r:embed="rId12">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 xmlns:a16="http://schemas.microsoft.com/office/drawing/2014/main" id="{506C542D-40EF-4242-824C-043F3697876C}"/>
                </a:ext>
              </a:extLst>
            </p:cNvPr>
            <p:cNvSpPr/>
            <p:nvPr/>
          </p:nvSpPr>
          <p:spPr>
            <a:xfrm>
              <a:off x="5985301" y="3823959"/>
              <a:ext cx="2381250" cy="2381250"/>
            </a:xfrm>
            <a:prstGeom prst="rect">
              <a:avLst/>
            </a:prstGeom>
            <a:blipFill>
              <a:blip r:embed="rId13">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 xmlns:a16="http://schemas.microsoft.com/office/drawing/2014/main" id="{D4170AC9-993A-47D3-B36F-C827C0F0B169}"/>
                </a:ext>
              </a:extLst>
            </p:cNvPr>
            <p:cNvSpPr/>
            <p:nvPr/>
          </p:nvSpPr>
          <p:spPr>
            <a:xfrm>
              <a:off x="8598752" y="3823959"/>
              <a:ext cx="2381250" cy="2381250"/>
            </a:xfrm>
            <a:prstGeom prst="rect">
              <a:avLst/>
            </a:prstGeom>
            <a:blipFill>
              <a:blip r:embed="rId14">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Box 2"/>
          <p:cNvSpPr txBox="1"/>
          <p:nvPr/>
        </p:nvSpPr>
        <p:spPr>
          <a:xfrm>
            <a:off x="2543175" y="247611"/>
            <a:ext cx="3355428" cy="400110"/>
          </a:xfrm>
          <a:prstGeom prst="rect">
            <a:avLst/>
          </a:prstGeom>
          <a:noFill/>
        </p:spPr>
        <p:txBody>
          <a:bodyPr wrap="square" rtlCol="0">
            <a:spAutoFit/>
          </a:bodyPr>
          <a:lstStyle/>
          <a:p>
            <a:r>
              <a:rPr lang="en-IN" sz="2000" b="1" spc="300" dirty="0" smtClean="0">
                <a:solidFill>
                  <a:schemeClr val="bg1">
                    <a:lumMod val="95000"/>
                  </a:schemeClr>
                </a:solidFill>
              </a:rPr>
              <a:t>INTEREST &amp; CARRIER</a:t>
            </a:r>
            <a:endParaRPr lang="en-IN" sz="2000" b="1" spc="300" dirty="0">
              <a:solidFill>
                <a:schemeClr val="bg1">
                  <a:lumMod val="95000"/>
                </a:schemeClr>
              </a:solidFill>
            </a:endParaRPr>
          </a:p>
        </p:txBody>
      </p:sp>
      <p:sp>
        <p:nvSpPr>
          <p:cNvPr id="10" name="TextBox 9"/>
          <p:cNvSpPr txBox="1"/>
          <p:nvPr/>
        </p:nvSpPr>
        <p:spPr>
          <a:xfrm>
            <a:off x="3196705" y="916593"/>
            <a:ext cx="7693895" cy="369332"/>
          </a:xfrm>
          <a:prstGeom prst="rect">
            <a:avLst/>
          </a:prstGeom>
          <a:noFill/>
        </p:spPr>
        <p:txBody>
          <a:bodyPr wrap="square" rtlCol="0">
            <a:spAutoFit/>
          </a:bodyPr>
          <a:lstStyle/>
          <a:p>
            <a:r>
              <a:rPr lang="en-US" dirty="0" smtClean="0">
                <a:solidFill>
                  <a:schemeClr val="bg1"/>
                </a:solidFill>
                <a:latin typeface="Open Sans" panose="020B0606030504020204"/>
              </a:rPr>
              <a:t>I want to become Web Developer, Data Analyst .</a:t>
            </a:r>
            <a:endParaRPr lang="en-US" dirty="0">
              <a:solidFill>
                <a:schemeClr val="bg1"/>
              </a:solidFill>
              <a:latin typeface="Open Sans" panose="020B0606030504020204"/>
            </a:endParaRPr>
          </a:p>
        </p:txBody>
      </p:sp>
    </p:spTree>
    <p:extLst>
      <p:ext uri="{BB962C8B-B14F-4D97-AF65-F5344CB8AC3E}">
        <p14:creationId xmlns:p14="http://schemas.microsoft.com/office/powerpoint/2010/main" val="1066539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1905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a:off x="123826" y="5715974"/>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4" name="TextBox 33"/>
          <p:cNvSpPr txBox="1"/>
          <p:nvPr/>
        </p:nvSpPr>
        <p:spPr>
          <a:xfrm>
            <a:off x="3336672" y="1440092"/>
            <a:ext cx="1446566" cy="369332"/>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PHONE </a:t>
            </a:r>
          </a:p>
        </p:txBody>
      </p:sp>
      <p:sp>
        <p:nvSpPr>
          <p:cNvPr id="35" name="TextBox 34"/>
          <p:cNvSpPr txBox="1"/>
          <p:nvPr/>
        </p:nvSpPr>
        <p:spPr>
          <a:xfrm>
            <a:off x="3380480" y="3137902"/>
            <a:ext cx="1409700" cy="646331"/>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LINKEDIN</a:t>
            </a:r>
          </a:p>
          <a:p>
            <a:pPr algn="just"/>
            <a:r>
              <a:rPr lang="en-IN"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3391855" y="4751600"/>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PORTFOLIO</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7" name="TextBox 36"/>
          <p:cNvSpPr txBox="1"/>
          <p:nvPr/>
        </p:nvSpPr>
        <p:spPr>
          <a:xfrm>
            <a:off x="8116786" y="1450605"/>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E-MAIL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8" name="TextBox 37"/>
          <p:cNvSpPr txBox="1"/>
          <p:nvPr/>
        </p:nvSpPr>
        <p:spPr>
          <a:xfrm>
            <a:off x="8139112" y="3105834"/>
            <a:ext cx="1409700" cy="646331"/>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GITHUB</a:t>
            </a:r>
          </a:p>
          <a:p>
            <a:pPr algn="just"/>
            <a:r>
              <a:rPr lang="en-IN" b="1" dirty="0" smtClean="0">
                <a:solidFill>
                  <a:schemeClr val="bg1">
                    <a:lumMod val="95000"/>
                  </a:schemeClr>
                </a:solidFill>
                <a:ea typeface="Open Sans" panose="020B0606030504020204" pitchFamily="34" charset="0"/>
                <a:cs typeface="Open Sans" panose="020B0606030504020204" pitchFamily="34" charset="0"/>
              </a:rPr>
              <a:t>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9" name="TextBox 38"/>
          <p:cNvSpPr txBox="1"/>
          <p:nvPr/>
        </p:nvSpPr>
        <p:spPr>
          <a:xfrm>
            <a:off x="8150543" y="4749571"/>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MEDIUM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10" name="TextBox 9"/>
          <p:cNvSpPr txBox="1"/>
          <p:nvPr/>
        </p:nvSpPr>
        <p:spPr>
          <a:xfrm>
            <a:off x="3335963" y="1868467"/>
            <a:ext cx="3102123" cy="738664"/>
          </a:xfrm>
          <a:prstGeom prst="rect">
            <a:avLst/>
          </a:prstGeom>
          <a:noFill/>
        </p:spPr>
        <p:txBody>
          <a:bodyPr wrap="square" rtlCol="0">
            <a:spAutoFit/>
          </a:bodyPr>
          <a:lstStyle/>
          <a:p>
            <a:r>
              <a:rPr lang="en-US" sz="1400" dirty="0" smtClean="0">
                <a:solidFill>
                  <a:schemeClr val="bg1"/>
                </a:solidFill>
              </a:rPr>
              <a:t>+91-9422537016</a:t>
            </a:r>
          </a:p>
          <a:p>
            <a:endParaRPr lang="en-US" sz="1400" dirty="0" smtClean="0">
              <a:solidFill>
                <a:schemeClr val="bg1"/>
              </a:solidFill>
            </a:endParaRPr>
          </a:p>
          <a:p>
            <a:r>
              <a:rPr lang="en-US" sz="1400" dirty="0" smtClean="0">
                <a:solidFill>
                  <a:schemeClr val="bg1"/>
                </a:solidFill>
              </a:rPr>
              <a:t>+91-7666749962</a:t>
            </a:r>
            <a:endParaRPr lang="en-US" sz="1400" dirty="0">
              <a:solidFill>
                <a:schemeClr val="bg1"/>
              </a:solidFill>
            </a:endParaRPr>
          </a:p>
        </p:txBody>
      </p:sp>
      <p:sp>
        <p:nvSpPr>
          <p:cNvPr id="40" name="TextBox 39"/>
          <p:cNvSpPr txBox="1"/>
          <p:nvPr/>
        </p:nvSpPr>
        <p:spPr>
          <a:xfrm>
            <a:off x="3386906" y="3571995"/>
            <a:ext cx="3362475" cy="307777"/>
          </a:xfrm>
          <a:prstGeom prst="rect">
            <a:avLst/>
          </a:prstGeom>
          <a:noFill/>
        </p:spPr>
        <p:txBody>
          <a:bodyPr wrap="square" rtlCol="0">
            <a:spAutoFit/>
          </a:bodyPr>
          <a:lstStyle/>
          <a:p>
            <a:r>
              <a:rPr lang="en-US" sz="1400" dirty="0" smtClean="0">
                <a:solidFill>
                  <a:schemeClr val="bg1"/>
                </a:solidFill>
              </a:rPr>
              <a:t>www.linkedin.com/in/shubhamrajput0369</a:t>
            </a:r>
            <a:endParaRPr lang="en-US" sz="1400" dirty="0">
              <a:solidFill>
                <a:schemeClr val="bg1"/>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9966" y="3163572"/>
            <a:ext cx="324881" cy="32584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9966" y="1480731"/>
            <a:ext cx="308591" cy="30908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6067" y="1498755"/>
            <a:ext cx="339858" cy="313269"/>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7874" y="3167809"/>
            <a:ext cx="333276" cy="3216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6438" y="4779697"/>
            <a:ext cx="336567" cy="309655"/>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69966" y="4779697"/>
            <a:ext cx="334185" cy="309080"/>
          </a:xfrm>
          <a:prstGeom prst="rect">
            <a:avLst/>
          </a:prstGeom>
        </p:spPr>
      </p:pic>
      <p:sp>
        <p:nvSpPr>
          <p:cNvPr id="43" name="TextBox 42"/>
          <p:cNvSpPr txBox="1"/>
          <p:nvPr/>
        </p:nvSpPr>
        <p:spPr>
          <a:xfrm>
            <a:off x="8139112" y="1868467"/>
            <a:ext cx="3102123" cy="738664"/>
          </a:xfrm>
          <a:prstGeom prst="rect">
            <a:avLst/>
          </a:prstGeom>
          <a:noFill/>
        </p:spPr>
        <p:txBody>
          <a:bodyPr wrap="square" rtlCol="0">
            <a:spAutoFit/>
          </a:bodyPr>
          <a:lstStyle/>
          <a:p>
            <a:r>
              <a:rPr lang="en-US" sz="1400" dirty="0" smtClean="0">
                <a:solidFill>
                  <a:schemeClr val="bg1"/>
                </a:solidFill>
              </a:rPr>
              <a:t>shubham.rajput0369@gmail.com</a:t>
            </a:r>
          </a:p>
          <a:p>
            <a:endParaRPr lang="en-US" sz="1400" dirty="0" smtClean="0">
              <a:solidFill>
                <a:schemeClr val="bg1"/>
              </a:solidFill>
            </a:endParaRPr>
          </a:p>
          <a:p>
            <a:r>
              <a:rPr lang="en-US" sz="1400" dirty="0" smtClean="0">
                <a:solidFill>
                  <a:schemeClr val="bg1"/>
                </a:solidFill>
              </a:rPr>
              <a:t>shubhamrajputincep@gmail.com</a:t>
            </a:r>
          </a:p>
        </p:txBody>
      </p:sp>
      <p:sp>
        <p:nvSpPr>
          <p:cNvPr id="44" name="TextBox 43"/>
          <p:cNvSpPr txBox="1"/>
          <p:nvPr/>
        </p:nvSpPr>
        <p:spPr>
          <a:xfrm>
            <a:off x="8183804" y="3570451"/>
            <a:ext cx="3362475" cy="307777"/>
          </a:xfrm>
          <a:prstGeom prst="rect">
            <a:avLst/>
          </a:prstGeom>
          <a:noFill/>
        </p:spPr>
        <p:txBody>
          <a:bodyPr wrap="square" rtlCol="0">
            <a:spAutoFit/>
          </a:bodyPr>
          <a:lstStyle/>
          <a:p>
            <a:r>
              <a:rPr lang="en-US" sz="1400" dirty="0" smtClean="0">
                <a:solidFill>
                  <a:schemeClr val="bg1"/>
                </a:solidFill>
              </a:rPr>
              <a:t>www.github.com/shubhamrajput0369</a:t>
            </a:r>
            <a:endParaRPr lang="en-US" sz="1400" dirty="0">
              <a:solidFill>
                <a:schemeClr val="bg1"/>
              </a:solidFill>
            </a:endParaRPr>
          </a:p>
        </p:txBody>
      </p:sp>
      <p:sp>
        <p:nvSpPr>
          <p:cNvPr id="45" name="TextBox 44"/>
          <p:cNvSpPr txBox="1"/>
          <p:nvPr/>
        </p:nvSpPr>
        <p:spPr>
          <a:xfrm>
            <a:off x="8183804" y="5232528"/>
            <a:ext cx="3425490" cy="307777"/>
          </a:xfrm>
          <a:prstGeom prst="rect">
            <a:avLst/>
          </a:prstGeom>
          <a:noFill/>
        </p:spPr>
        <p:txBody>
          <a:bodyPr wrap="square" rtlCol="0">
            <a:spAutoFit/>
          </a:bodyPr>
          <a:lstStyle/>
          <a:p>
            <a:r>
              <a:rPr lang="en-US" sz="1400" dirty="0">
                <a:solidFill>
                  <a:schemeClr val="bg1"/>
                </a:solidFill>
              </a:rPr>
              <a:t>https://medium.com/@shubhamrajput0369</a:t>
            </a:r>
          </a:p>
        </p:txBody>
      </p:sp>
      <p:sp>
        <p:nvSpPr>
          <p:cNvPr id="42" name="Oval 41"/>
          <p:cNvSpPr/>
          <p:nvPr/>
        </p:nvSpPr>
        <p:spPr>
          <a:xfrm>
            <a:off x="538653" y="247611"/>
            <a:ext cx="1219200" cy="1266825"/>
          </a:xfrm>
          <a:prstGeom prst="ellipse">
            <a:avLst/>
          </a:prstGeom>
          <a:blipFill>
            <a:blip r:embed="rId13">
              <a:extLst>
                <a:ext uri="{BEBA8EAE-BF5A-486C-A8C5-ECC9F3942E4B}">
                  <a14:imgProps xmlns:a14="http://schemas.microsoft.com/office/drawing/2010/main">
                    <a14:imgLayer r:embed="rId1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xmlns=""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xmlns=""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xmlns=""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xmlns=""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xmlns=""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xmlns=""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xmlns=""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xmlns=""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p:cNvSpPr txBox="1"/>
          <p:nvPr/>
        </p:nvSpPr>
        <p:spPr>
          <a:xfrm>
            <a:off x="2543175" y="247611"/>
            <a:ext cx="3355428" cy="400110"/>
          </a:xfrm>
          <a:prstGeom prst="rect">
            <a:avLst/>
          </a:prstGeom>
          <a:noFill/>
        </p:spPr>
        <p:txBody>
          <a:bodyPr wrap="square" rtlCol="0">
            <a:spAutoFit/>
          </a:bodyPr>
          <a:lstStyle/>
          <a:p>
            <a:r>
              <a:rPr lang="en-IN" sz="2000" b="1" spc="300" dirty="0">
                <a:solidFill>
                  <a:schemeClr val="bg1">
                    <a:lumMod val="95000"/>
                  </a:schemeClr>
                </a:solidFill>
              </a:rPr>
              <a:t>CONTACT </a:t>
            </a:r>
          </a:p>
        </p:txBody>
      </p:sp>
      <p:sp>
        <p:nvSpPr>
          <p:cNvPr id="55" name="TextBox 54"/>
          <p:cNvSpPr txBox="1"/>
          <p:nvPr/>
        </p:nvSpPr>
        <p:spPr>
          <a:xfrm>
            <a:off x="3386906" y="5232528"/>
            <a:ext cx="3362475" cy="307777"/>
          </a:xfrm>
          <a:prstGeom prst="rect">
            <a:avLst/>
          </a:prstGeom>
          <a:noFill/>
        </p:spPr>
        <p:txBody>
          <a:bodyPr wrap="square" rtlCol="0">
            <a:spAutoFit/>
          </a:bodyPr>
          <a:lstStyle/>
          <a:p>
            <a:r>
              <a:rPr lang="en-US" sz="1400" dirty="0" smtClean="0">
                <a:solidFill>
                  <a:schemeClr val="bg1"/>
                </a:solidFill>
              </a:rPr>
              <a:t>https://shubhamrajput0369.github.io</a:t>
            </a:r>
            <a:endParaRPr lang="en-US" sz="1400" dirty="0">
              <a:solidFill>
                <a:schemeClr val="bg1"/>
              </a:solidFill>
            </a:endParaRPr>
          </a:p>
        </p:txBody>
      </p:sp>
    </p:spTree>
    <p:extLst>
      <p:ext uri="{BB962C8B-B14F-4D97-AF65-F5344CB8AC3E}">
        <p14:creationId xmlns:p14="http://schemas.microsoft.com/office/powerpoint/2010/main" val="2002347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1885</TotalTime>
  <Words>927</Words>
  <Application>Microsoft Office PowerPoint</Application>
  <PresentationFormat>Widescreen</PresentationFormat>
  <Paragraphs>215</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Open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110</cp:revision>
  <dcterms:created xsi:type="dcterms:W3CDTF">2020-08-07T12:59:42Z</dcterms:created>
  <dcterms:modified xsi:type="dcterms:W3CDTF">2020-08-22T16:12:07Z</dcterms:modified>
</cp:coreProperties>
</file>